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40"/>
  </p:notesMasterIdLst>
  <p:handoutMasterIdLst>
    <p:handoutMasterId r:id="rId41"/>
  </p:handoutMasterIdLst>
  <p:sldIdLst>
    <p:sldId id="256" r:id="rId2"/>
    <p:sldId id="397" r:id="rId3"/>
    <p:sldId id="399" r:id="rId4"/>
    <p:sldId id="400" r:id="rId5"/>
    <p:sldId id="401" r:id="rId6"/>
    <p:sldId id="402" r:id="rId7"/>
    <p:sldId id="403" r:id="rId8"/>
    <p:sldId id="404" r:id="rId9"/>
    <p:sldId id="405" r:id="rId10"/>
    <p:sldId id="406" r:id="rId11"/>
    <p:sldId id="407" r:id="rId12"/>
    <p:sldId id="398" r:id="rId13"/>
    <p:sldId id="354" r:id="rId14"/>
    <p:sldId id="382" r:id="rId15"/>
    <p:sldId id="347" r:id="rId16"/>
    <p:sldId id="348" r:id="rId17"/>
    <p:sldId id="349" r:id="rId18"/>
    <p:sldId id="352" r:id="rId19"/>
    <p:sldId id="353" r:id="rId20"/>
    <p:sldId id="355" r:id="rId21"/>
    <p:sldId id="361" r:id="rId22"/>
    <p:sldId id="356" r:id="rId23"/>
    <p:sldId id="357" r:id="rId24"/>
    <p:sldId id="358" r:id="rId25"/>
    <p:sldId id="359" r:id="rId26"/>
    <p:sldId id="360" r:id="rId27"/>
    <p:sldId id="362" r:id="rId28"/>
    <p:sldId id="363" r:id="rId29"/>
    <p:sldId id="364" r:id="rId30"/>
    <p:sldId id="410" r:id="rId31"/>
    <p:sldId id="365" r:id="rId32"/>
    <p:sldId id="366" r:id="rId33"/>
    <p:sldId id="367" r:id="rId34"/>
    <p:sldId id="369" r:id="rId35"/>
    <p:sldId id="370" r:id="rId36"/>
    <p:sldId id="371" r:id="rId37"/>
    <p:sldId id="372" r:id="rId38"/>
    <p:sldId id="38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44098" autoAdjust="0"/>
  </p:normalViewPr>
  <p:slideViewPr>
    <p:cSldViewPr snapToGrid="0">
      <p:cViewPr>
        <p:scale>
          <a:sx n="50" d="100"/>
          <a:sy n="50" d="100"/>
        </p:scale>
        <p:origin x="1580" y="-8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43B746-9D70-4D26-90BE-D207BB768DB8}" type="datetimeFigureOut">
              <a:rPr lang="en-US" smtClean="0"/>
              <a:pPr/>
              <a:t>5/24/2020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F3B01B-CEF5-4CC4-BE1F-DC58BDF401DB}" type="slidenum">
              <a:rPr lang="en-US" smtClean="0"/>
              <a:pPr/>
              <a:t>‹#›</a:t>
            </a:fld>
            <a:endParaRPr lang="en-US"/>
          </a:p>
        </p:txBody>
      </p:sp>
    </p:spTree>
    <p:extLst>
      <p:ext uri="{BB962C8B-B14F-4D97-AF65-F5344CB8AC3E}">
        <p14:creationId xmlns:p14="http://schemas.microsoft.com/office/powerpoint/2010/main" val="4243024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B5714B-96F4-314F-B0D3-42C38EFFDAAE}" type="datetimeFigureOut">
              <a:rPr lang="en-US" smtClean="0"/>
              <a:pPr/>
              <a:t>5/23/2020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584A2-886F-2044-B025-C7EC47E28D03}" type="slidenum">
              <a:rPr lang="en-US" smtClean="0"/>
              <a:pPr/>
              <a:t>‹#›</a:t>
            </a:fld>
            <a:endParaRPr lang="en-US"/>
          </a:p>
        </p:txBody>
      </p:sp>
    </p:spTree>
    <p:extLst>
      <p:ext uri="{BB962C8B-B14F-4D97-AF65-F5344CB8AC3E}">
        <p14:creationId xmlns:p14="http://schemas.microsoft.com/office/powerpoint/2010/main" val="19668981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supremecourt.gov/opinions/09pdf/08-1470.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8584A2-886F-2044-B025-C7EC47E28D03}" type="slidenum">
              <a:rPr lang="en-US" smtClean="0"/>
              <a:pPr/>
              <a:t>1</a:t>
            </a:fld>
            <a:endParaRPr lang="en-US"/>
          </a:p>
        </p:txBody>
      </p:sp>
    </p:spTree>
    <p:extLst>
      <p:ext uri="{BB962C8B-B14F-4D97-AF65-F5344CB8AC3E}">
        <p14:creationId xmlns:p14="http://schemas.microsoft.com/office/powerpoint/2010/main" val="1521848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10</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n-US" dirty="0">
              <a:solidFill>
                <a:srgbClr val="161616"/>
              </a:solidFill>
              <a:latin typeface="Abadi MT Condensed Extra Bold" charset="0"/>
            </a:endParaRPr>
          </a:p>
        </p:txBody>
      </p:sp>
    </p:spTree>
    <p:extLst>
      <p:ext uri="{BB962C8B-B14F-4D97-AF65-F5344CB8AC3E}">
        <p14:creationId xmlns:p14="http://schemas.microsoft.com/office/powerpoint/2010/main" val="1352076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11</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n-US" dirty="0">
              <a:solidFill>
                <a:srgbClr val="161616"/>
              </a:solidFill>
              <a:latin typeface="Abadi MT Condensed Extra Bold" charset="0"/>
            </a:endParaRPr>
          </a:p>
        </p:txBody>
      </p:sp>
    </p:spTree>
    <p:extLst>
      <p:ext uri="{BB962C8B-B14F-4D97-AF65-F5344CB8AC3E}">
        <p14:creationId xmlns:p14="http://schemas.microsoft.com/office/powerpoint/2010/main" val="3334539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04F9D23-7AB9-D34C-8039-FC625C1A2536}" type="slidenum">
              <a:rPr lang="en-US"/>
              <a:pPr/>
              <a:t>12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s-CO" noProof="0" dirty="0">
                <a:latin typeface="Arial" pitchFamily="30" charset="0"/>
                <a:ea typeface="ＭＳ Ｐゴシック" pitchFamily="30" charset="-128"/>
                <a:cs typeface="ＭＳ Ｐゴシック" pitchFamily="30" charset="-128"/>
              </a:rPr>
              <a:t>Esta capacitación está basada en la Constitución de los Estados Unidos, a no ser que específicamente se diga lo contrario. </a:t>
            </a:r>
            <a:r>
              <a:rPr lang="en-US" sz="1200" b="0" i="0" kern="1200" dirty="0">
                <a:solidFill>
                  <a:schemeClr val="tx1"/>
                </a:solidFill>
                <a:effectLst/>
                <a:latin typeface="+mn-lt"/>
                <a:ea typeface="+mn-ea"/>
                <a:cs typeface="+mn-cs"/>
              </a:rPr>
              <a:t>É</a:t>
            </a:r>
            <a:r>
              <a:rPr lang="es-CO" noProof="0" dirty="0" err="1">
                <a:latin typeface="Arial" pitchFamily="30" charset="0"/>
                <a:ea typeface="ＭＳ Ｐゴシック" pitchFamily="30" charset="-128"/>
                <a:cs typeface="ＭＳ Ｐゴシック" pitchFamily="30" charset="-128"/>
              </a:rPr>
              <a:t>sto</a:t>
            </a:r>
            <a:r>
              <a:rPr lang="es-CO" noProof="0" dirty="0">
                <a:latin typeface="Arial" pitchFamily="30" charset="0"/>
                <a:ea typeface="ＭＳ Ｐゴシック" pitchFamily="30" charset="-128"/>
                <a:cs typeface="ＭＳ Ｐゴシック" pitchFamily="30" charset="-128"/>
              </a:rPr>
              <a:t> significa que la información que usted aprenda esta noche será aplicable en cualquier estado o territorio que llegue a visitar. Algunos estados tienen leyes específicas que podrían ser diferentes del estándar estadounidense, por lo que se le recomienda investigar para averiguar las diferencias en las leyes estatales.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s-CO" noProof="0" dirty="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É</a:t>
            </a:r>
            <a:r>
              <a:rPr lang="es-CO" noProof="0" dirty="0">
                <a:latin typeface="Arial" pitchFamily="30" charset="0"/>
                <a:ea typeface="ＭＳ Ｐゴシック" pitchFamily="30" charset="-128"/>
                <a:cs typeface="ＭＳ Ｐゴシック" pitchFamily="30" charset="-128"/>
              </a:rPr>
              <a:t>STAS SON LAS TRES COSAS M</a:t>
            </a:r>
            <a:r>
              <a:rPr lang="en-US" sz="1200" b="0" i="0" kern="1200" dirty="0">
                <a:solidFill>
                  <a:schemeClr val="tx1"/>
                </a:solidFill>
                <a:effectLst/>
                <a:latin typeface="+mn-lt"/>
                <a:ea typeface="+mn-ea"/>
                <a:cs typeface="+mn-cs"/>
              </a:rPr>
              <a:t>Á</a:t>
            </a:r>
            <a:r>
              <a:rPr lang="es-CO" noProof="0" dirty="0">
                <a:latin typeface="Arial" pitchFamily="30" charset="0"/>
                <a:ea typeface="ＭＳ Ｐゴシック" pitchFamily="30" charset="-128"/>
                <a:cs typeface="ＭＳ Ｐゴシック" pitchFamily="30" charset="-128"/>
              </a:rPr>
              <a:t>S IMPORTANTES QUE USTED VA A APRENDER ESTA NOCHE</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É</a:t>
            </a:r>
            <a:r>
              <a:rPr lang="es-CO" noProof="0" dirty="0" err="1">
                <a:latin typeface="Arial" pitchFamily="30" charset="0"/>
                <a:ea typeface="ＭＳ Ｐゴシック" pitchFamily="30" charset="-128"/>
                <a:cs typeface="ＭＳ Ｐゴシック" pitchFamily="30" charset="-128"/>
              </a:rPr>
              <a:t>stos</a:t>
            </a:r>
            <a:r>
              <a:rPr lang="es-CO" noProof="0" dirty="0">
                <a:latin typeface="Arial" pitchFamily="30" charset="0"/>
                <a:ea typeface="ＭＳ Ｐゴシック" pitchFamily="30" charset="-128"/>
                <a:cs typeface="ＭＳ Ｐゴシック" pitchFamily="30" charset="-128"/>
              </a:rPr>
              <a:t> son derechos “fundamentales” protegidos por la Constitución, independientemente de si usted es </a:t>
            </a:r>
            <a:r>
              <a:rPr lang="es-CO" noProof="0" dirty="0" err="1">
                <a:latin typeface="Arial" pitchFamily="30" charset="0"/>
                <a:ea typeface="ＭＳ Ｐゴシック" pitchFamily="30" charset="-128"/>
                <a:cs typeface="ＭＳ Ｐゴシック" pitchFamily="30" charset="-128"/>
              </a:rPr>
              <a:t>ciudadan</a:t>
            </a:r>
            <a:r>
              <a:rPr lang="es-CO" noProof="0" dirty="0">
                <a:latin typeface="Arial" pitchFamily="30" charset="0"/>
                <a:ea typeface="ＭＳ Ｐゴシック" pitchFamily="30" charset="-128"/>
                <a:cs typeface="ＭＳ Ｐゴシック" pitchFamily="30" charset="-128"/>
              </a:rPr>
              <a:t>@ o no. Si no los usa, los pierde...</a:t>
            </a:r>
          </a:p>
          <a:p>
            <a:pPr marL="0" marR="0" indent="0" algn="l" defTabSz="914400" rtl="0" eaLnBrk="1" fontAlgn="base" latinLnBrk="0" hangingPunct="1">
              <a:lnSpc>
                <a:spcPct val="100000"/>
              </a:lnSpc>
              <a:spcBef>
                <a:spcPct val="30000"/>
              </a:spcBef>
              <a:spcAft>
                <a:spcPct val="0"/>
              </a:spcAft>
              <a:buClrTx/>
              <a:buSzTx/>
              <a:buFontTx/>
              <a:buNone/>
              <a:tabLst/>
              <a:defRPr/>
            </a:pPr>
            <a:endParaRPr lang="es-CO" noProof="0" dirty="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s-CO" noProof="0" dirty="0">
                <a:latin typeface="Arial" pitchFamily="30" charset="0"/>
                <a:ea typeface="ＭＳ Ｐゴシック" pitchFamily="30" charset="-128"/>
                <a:cs typeface="ＭＳ Ｐゴシック" pitchFamily="30" charset="-128"/>
              </a:rPr>
              <a:t>El derecho bajo la 5.</a:t>
            </a:r>
            <a:r>
              <a:rPr lang="es-CO" baseline="30000" noProof="0" dirty="0">
                <a:latin typeface="Arial" pitchFamily="30" charset="0"/>
                <a:ea typeface="ＭＳ Ｐゴシック" pitchFamily="30" charset="-128"/>
                <a:cs typeface="ＭＳ Ｐゴシック" pitchFamily="30" charset="-128"/>
              </a:rPr>
              <a:t>a </a:t>
            </a:r>
            <a:r>
              <a:rPr lang="es-CO" baseline="0" noProof="0" dirty="0">
                <a:latin typeface="Arial" pitchFamily="30" charset="0"/>
                <a:ea typeface="ＭＳ Ｐゴシック" pitchFamily="30" charset="-128"/>
                <a:cs typeface="ＭＳ Ｐゴシック" pitchFamily="30" charset="-128"/>
              </a:rPr>
              <a:t>enmienda a guardar silencio – conocido también como el derecho contra la autoincriminación. “Tomando la </a:t>
            </a:r>
            <a:r>
              <a:rPr lang="es-CO" noProof="0" dirty="0">
                <a:latin typeface="Arial" pitchFamily="30" charset="0"/>
                <a:ea typeface="ＭＳ Ｐゴシック" pitchFamily="30" charset="-128"/>
                <a:cs typeface="ＭＳ Ｐゴシック" pitchFamily="30" charset="-128"/>
              </a:rPr>
              <a:t>5.</a:t>
            </a:r>
            <a:r>
              <a:rPr lang="es-CO" baseline="30000" noProof="0" dirty="0">
                <a:latin typeface="Arial" pitchFamily="30" charset="0"/>
                <a:ea typeface="ＭＳ Ｐゴシック" pitchFamily="30" charset="-128"/>
                <a:cs typeface="ＭＳ Ｐゴシック" pitchFamily="30" charset="-128"/>
              </a:rPr>
              <a:t>a</a:t>
            </a:r>
            <a:r>
              <a:rPr lang="es-CO" baseline="0" noProof="0" dirty="0">
                <a:latin typeface="Arial" pitchFamily="30" charset="0"/>
                <a:ea typeface="ＭＳ Ｐゴシック" pitchFamily="30" charset="-128"/>
                <a:cs typeface="ＭＳ Ｐゴシック" pitchFamily="30" charset="-128"/>
              </a:rPr>
              <a:t>”</a:t>
            </a:r>
          </a:p>
          <a:p>
            <a:pPr eaLnBrk="1" hangingPunct="1"/>
            <a:endParaRPr lang="es-CO" baseline="0" noProof="0" dirty="0">
              <a:latin typeface="Arial" pitchFamily="30" charset="0"/>
              <a:ea typeface="ＭＳ Ｐゴシック" pitchFamily="30" charset="-128"/>
              <a:cs typeface="ＭＳ Ｐゴシック" charset="-128"/>
            </a:endParaRPr>
          </a:p>
          <a:p>
            <a:pPr eaLnBrk="1" hangingPunct="1"/>
            <a:r>
              <a:rPr lang="es-CO" baseline="0" noProof="0" dirty="0">
                <a:latin typeface="Arial" pitchFamily="30" charset="0"/>
                <a:ea typeface="ＭＳ Ｐゴシック" pitchFamily="30" charset="-128"/>
                <a:cs typeface="ＭＳ Ｐゴシック" charset="-128"/>
              </a:rPr>
              <a:t>El derecho bajo la 4</a:t>
            </a:r>
            <a:r>
              <a:rPr lang="es-CO" noProof="0" dirty="0">
                <a:latin typeface="Arial" pitchFamily="30" charset="0"/>
                <a:ea typeface="ＭＳ Ｐゴシック" pitchFamily="30" charset="-128"/>
                <a:cs typeface="ＭＳ Ｐゴシック" pitchFamily="30" charset="-128"/>
              </a:rPr>
              <a:t>.</a:t>
            </a:r>
            <a:r>
              <a:rPr lang="es-CO" baseline="30000" noProof="0" dirty="0">
                <a:latin typeface="Arial" pitchFamily="30" charset="0"/>
                <a:ea typeface="ＭＳ Ｐゴシック" pitchFamily="30" charset="-128"/>
                <a:cs typeface="ＭＳ Ｐゴシック" pitchFamily="30" charset="-128"/>
              </a:rPr>
              <a:t>a </a:t>
            </a:r>
            <a:r>
              <a:rPr lang="es-CO" baseline="0" noProof="0" dirty="0">
                <a:latin typeface="Arial" pitchFamily="30" charset="0"/>
                <a:ea typeface="ＭＳ Ｐゴシック" pitchFamily="30" charset="-128"/>
                <a:cs typeface="ＭＳ Ｐゴシック" pitchFamily="30" charset="-128"/>
              </a:rPr>
              <a:t>enmienda a no ser </a:t>
            </a:r>
            <a:r>
              <a:rPr lang="es-CO" baseline="0" noProof="0" dirty="0" err="1">
                <a:latin typeface="Arial" pitchFamily="30" charset="0"/>
                <a:ea typeface="ＭＳ Ｐゴシック" pitchFamily="30" charset="-128"/>
                <a:cs typeface="ＭＳ Ｐゴシック" pitchFamily="30" charset="-128"/>
              </a:rPr>
              <a:t>sometid</a:t>
            </a:r>
            <a:r>
              <a:rPr lang="es-CO" baseline="0" noProof="0" dirty="0">
                <a:latin typeface="Arial" pitchFamily="30" charset="0"/>
                <a:ea typeface="ＭＳ Ｐゴシック" pitchFamily="30" charset="-128"/>
                <a:cs typeface="ＭＳ Ｐゴシック" pitchFamily="30" charset="-128"/>
              </a:rPr>
              <a:t>@ a “registros e incautaciones irrazonables.” Su derecho de privacidad. </a:t>
            </a:r>
          </a:p>
          <a:p>
            <a:pPr eaLnBrk="1" hangingPunct="1"/>
            <a:endParaRPr lang="es-CO" baseline="0" noProof="0" dirty="0">
              <a:latin typeface="Arial" pitchFamily="30" charset="0"/>
              <a:ea typeface="ＭＳ Ｐゴシック" pitchFamily="30" charset="-128"/>
              <a:cs typeface="ＭＳ Ｐゴシック" charset="-128"/>
            </a:endParaRPr>
          </a:p>
          <a:p>
            <a:pPr eaLnBrk="1" hangingPunct="1"/>
            <a:r>
              <a:rPr lang="es-CO" baseline="0" noProof="0" dirty="0">
                <a:latin typeface="Arial" pitchFamily="30" charset="0"/>
                <a:ea typeface="ＭＳ Ｐゴシック" pitchFamily="30" charset="-128"/>
                <a:cs typeface="ＭＳ Ｐゴシック" charset="-128"/>
              </a:rPr>
              <a:t>La 1</a:t>
            </a:r>
            <a:r>
              <a:rPr lang="es-CO" noProof="0" dirty="0">
                <a:latin typeface="Arial" pitchFamily="30" charset="0"/>
                <a:ea typeface="ＭＳ Ｐゴシック" pitchFamily="30" charset="-128"/>
                <a:cs typeface="ＭＳ Ｐゴシック" pitchFamily="30" charset="-128"/>
              </a:rPr>
              <a:t>.</a:t>
            </a:r>
            <a:r>
              <a:rPr lang="es-CO" baseline="30000" noProof="0" dirty="0">
                <a:latin typeface="Arial" pitchFamily="30" charset="0"/>
                <a:ea typeface="ＭＳ Ｐゴシック" pitchFamily="30" charset="-128"/>
                <a:cs typeface="ＭＳ Ｐゴシック" pitchFamily="30" charset="-128"/>
              </a:rPr>
              <a:t>a</a:t>
            </a:r>
            <a:r>
              <a:rPr lang="es-CO" baseline="0" noProof="0" dirty="0">
                <a:latin typeface="Arial" pitchFamily="30" charset="0"/>
                <a:ea typeface="ＭＳ Ｐゴシック" pitchFamily="30" charset="-128"/>
                <a:cs typeface="ＭＳ Ｐゴシック" pitchFamily="30" charset="-128"/>
              </a:rPr>
              <a:t> enmienda protege la libertad de expresión, de asociación, de religión, etc. </a:t>
            </a:r>
            <a:r>
              <a:rPr lang="es-CO" baseline="30000" noProof="0" dirty="0">
                <a:latin typeface="Arial" pitchFamily="30" charset="0"/>
                <a:ea typeface="ＭＳ Ｐゴシック" pitchFamily="30" charset="-128"/>
                <a:cs typeface="ＭＳ Ｐゴシック" pitchFamily="30" charset="-128"/>
              </a:rPr>
              <a:t> </a:t>
            </a:r>
            <a:endParaRPr lang="en-US" baseline="0" dirty="0">
              <a:latin typeface="Arial" charset="0"/>
              <a:ea typeface="ＭＳ Ｐゴシック" charset="-128"/>
              <a:cs typeface="ＭＳ Ｐゴシック" charset="-128"/>
            </a:endParaRPr>
          </a:p>
          <a:p>
            <a:pPr eaLnBrk="1" hangingPunct="1"/>
            <a:endParaRPr lang="en-US" baseline="0" dirty="0">
              <a:latin typeface="Arial" charset="0"/>
              <a:ea typeface="ＭＳ Ｐゴシック" charset="-128"/>
              <a:cs typeface="ＭＳ Ｐゴシック" charset="-128"/>
            </a:endParaRPr>
          </a:p>
          <a:p>
            <a:pPr eaLnBrk="1" hangingPunct="1"/>
            <a:endParaRPr lang="en-US" baseline="0" dirty="0">
              <a:latin typeface="Arial" charset="0"/>
              <a:ea typeface="ＭＳ Ｐゴシック" charset="-128"/>
              <a:cs typeface="ＭＳ Ｐゴシック" charset="-128"/>
            </a:endParaRPr>
          </a:p>
          <a:p>
            <a:pPr eaLnBrk="1" hangingPunct="1"/>
            <a:endParaRPr lang="en-US" baseline="0" dirty="0">
              <a:latin typeface="Arial" charset="0"/>
              <a:ea typeface="ＭＳ Ｐゴシック" charset="-128"/>
              <a:cs typeface="ＭＳ Ｐゴシック" charset="-128"/>
            </a:endParaRPr>
          </a:p>
          <a:p>
            <a:pPr eaLnBrk="1" hangingPunct="1"/>
            <a:r>
              <a:rPr lang="en-US" baseline="0" dirty="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668470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CC5540A-4EF0-1843-854B-5BC3BCC12893}" type="slidenum">
              <a:rPr lang="en-US"/>
              <a:pPr/>
              <a:t>13</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s-CL" noProof="0" dirty="0">
                <a:latin typeface="Arial" pitchFamily="30" charset="0"/>
                <a:ea typeface="ＭＳ Ｐゴシック" pitchFamily="30" charset="-128"/>
                <a:cs typeface="ＭＳ Ｐゴシック" pitchFamily="30" charset="-128"/>
              </a:rPr>
              <a:t>La única forma en la que pueden suspender la Constitución es declarando la ley marcial. </a:t>
            </a:r>
            <a:r>
              <a:rPr lang="en-US" sz="1200" b="0" i="0" kern="1200" dirty="0">
                <a:solidFill>
                  <a:schemeClr val="tx1"/>
                </a:solidFill>
                <a:effectLst/>
                <a:latin typeface="+mn-lt"/>
                <a:ea typeface="+mn-ea"/>
                <a:cs typeface="+mn-cs"/>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se tendría que hacer mediante una Ley del Congreso verificada por el Presidente. </a:t>
            </a:r>
            <a:endParaRPr lang="en-US" dirty="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s-CL" noProof="0" dirty="0">
                <a:latin typeface="Arial" pitchFamily="30" charset="0"/>
                <a:ea typeface="ＭＳ Ｐゴシック" pitchFamily="30" charset="-128"/>
                <a:cs typeface="ＭＳ Ｐゴシック" pitchFamily="30" charset="-128"/>
              </a:rPr>
              <a:t>Una pregunta frecuente sobre la Ley Marcial—tiene que ser declarada por el congreso y s</a:t>
            </a:r>
            <a:r>
              <a:rPr lang="es-CL" sz="1200" dirty="0" err="1">
                <a:solidFill>
                  <a:srgbClr val="161616"/>
                </a:solidFill>
                <a:latin typeface="Abadi MT Condensed Extra Bold"/>
              </a:rPr>
              <a:t>ó</a:t>
            </a:r>
            <a:r>
              <a:rPr lang="es-CL" noProof="0" dirty="0">
                <a:latin typeface="Arial" pitchFamily="30" charset="0"/>
                <a:ea typeface="ＭＳ Ｐゴシック" pitchFamily="30" charset="-128"/>
                <a:cs typeface="ＭＳ Ｐゴシック" pitchFamily="30" charset="-128"/>
              </a:rPr>
              <a:t>lo ha pasado dos veces en la historia de EE. UU.</a:t>
            </a:r>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699255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04F9D23-7AB9-D34C-8039-FC625C1A2536}" type="slidenum">
              <a:rPr lang="en-US"/>
              <a:pPr/>
              <a:t>14</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s-CO" noProof="0" dirty="0">
                <a:latin typeface="Arial" pitchFamily="30" charset="0"/>
                <a:ea typeface="ＭＳ Ｐゴシック" pitchFamily="30" charset="-128"/>
                <a:cs typeface="ＭＳ Ｐゴシック" pitchFamily="30" charset="-128"/>
              </a:rPr>
              <a:t>Esta capacitación está basada en la Constitución de los Estados Unidos, a no ser que específicamente se diga lo contrario. </a:t>
            </a:r>
            <a:r>
              <a:rPr lang="en-US" sz="1200" b="0" i="0" kern="1200" dirty="0">
                <a:solidFill>
                  <a:schemeClr val="tx1"/>
                </a:solidFill>
                <a:effectLst/>
                <a:latin typeface="+mn-lt"/>
                <a:ea typeface="+mn-ea"/>
                <a:cs typeface="+mn-cs"/>
              </a:rPr>
              <a:t>É</a:t>
            </a:r>
            <a:r>
              <a:rPr lang="es-CO" noProof="0" dirty="0" err="1">
                <a:latin typeface="Arial" pitchFamily="30" charset="0"/>
                <a:ea typeface="ＭＳ Ｐゴシック" pitchFamily="30" charset="-128"/>
                <a:cs typeface="ＭＳ Ｐゴシック" pitchFamily="30" charset="-128"/>
              </a:rPr>
              <a:t>sto</a:t>
            </a:r>
            <a:r>
              <a:rPr lang="es-CO" noProof="0" dirty="0">
                <a:latin typeface="Arial" pitchFamily="30" charset="0"/>
                <a:ea typeface="ＭＳ Ｐゴシック" pitchFamily="30" charset="-128"/>
                <a:cs typeface="ＭＳ Ｐゴシック" pitchFamily="30" charset="-128"/>
              </a:rPr>
              <a:t> significa que la información que usted aprenda esta noche será aplicable en cualquier estado o territorio que llegue a visitar. Algunos estados tienen leyes específicas que podrían ser diferentes del estándar estadounidense, por lo que se le recomienda investigar para averiguar las diferencias en las leyes estatales.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s-CO" noProof="0" dirty="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É</a:t>
            </a:r>
            <a:r>
              <a:rPr lang="es-CO" noProof="0" dirty="0">
                <a:latin typeface="Arial" pitchFamily="30" charset="0"/>
                <a:ea typeface="ＭＳ Ｐゴシック" pitchFamily="30" charset="-128"/>
                <a:cs typeface="ＭＳ Ｐゴシック" pitchFamily="30" charset="-128"/>
              </a:rPr>
              <a:t>STAS SON LAS TRES COSAS M</a:t>
            </a:r>
            <a:r>
              <a:rPr lang="en-US" sz="1200" b="0" i="0" kern="1200" dirty="0">
                <a:solidFill>
                  <a:schemeClr val="tx1"/>
                </a:solidFill>
                <a:effectLst/>
                <a:latin typeface="+mn-lt"/>
                <a:ea typeface="+mn-ea"/>
                <a:cs typeface="+mn-cs"/>
              </a:rPr>
              <a:t>Á</a:t>
            </a:r>
            <a:r>
              <a:rPr lang="es-CO" noProof="0" dirty="0">
                <a:latin typeface="Arial" pitchFamily="30" charset="0"/>
                <a:ea typeface="ＭＳ Ｐゴシック" pitchFamily="30" charset="-128"/>
                <a:cs typeface="ＭＳ Ｐゴシック" pitchFamily="30" charset="-128"/>
              </a:rPr>
              <a:t>S IMPORTANTES QUE USTED VA A APRENDER ESTA NOCHE</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É</a:t>
            </a:r>
            <a:r>
              <a:rPr lang="es-CO" noProof="0" dirty="0" err="1">
                <a:latin typeface="Arial" pitchFamily="30" charset="0"/>
                <a:ea typeface="ＭＳ Ｐゴシック" pitchFamily="30" charset="-128"/>
                <a:cs typeface="ＭＳ Ｐゴシック" pitchFamily="30" charset="-128"/>
              </a:rPr>
              <a:t>stos</a:t>
            </a:r>
            <a:r>
              <a:rPr lang="es-CO" noProof="0" dirty="0">
                <a:latin typeface="Arial" pitchFamily="30" charset="0"/>
                <a:ea typeface="ＭＳ Ｐゴシック" pitchFamily="30" charset="-128"/>
                <a:cs typeface="ＭＳ Ｐゴシック" pitchFamily="30" charset="-128"/>
              </a:rPr>
              <a:t> son derechos “fundamentales” protegidos por la Constitución, independientemente de si usted es </a:t>
            </a:r>
            <a:r>
              <a:rPr lang="es-CO" noProof="0" dirty="0" err="1">
                <a:latin typeface="Arial" pitchFamily="30" charset="0"/>
                <a:ea typeface="ＭＳ Ｐゴシック" pitchFamily="30" charset="-128"/>
                <a:cs typeface="ＭＳ Ｐゴシック" pitchFamily="30" charset="-128"/>
              </a:rPr>
              <a:t>ciudadan</a:t>
            </a:r>
            <a:r>
              <a:rPr lang="es-CO" noProof="0" dirty="0">
                <a:latin typeface="Arial" pitchFamily="30" charset="0"/>
                <a:ea typeface="ＭＳ Ｐゴシック" pitchFamily="30" charset="-128"/>
                <a:cs typeface="ＭＳ Ｐゴシック" pitchFamily="30" charset="-128"/>
              </a:rPr>
              <a:t>@ o no. Si no los usa, los pierde...</a:t>
            </a:r>
          </a:p>
          <a:p>
            <a:pPr marL="0" marR="0" indent="0" algn="l" defTabSz="914400" rtl="0" eaLnBrk="1" fontAlgn="base" latinLnBrk="0" hangingPunct="1">
              <a:lnSpc>
                <a:spcPct val="100000"/>
              </a:lnSpc>
              <a:spcBef>
                <a:spcPct val="30000"/>
              </a:spcBef>
              <a:spcAft>
                <a:spcPct val="0"/>
              </a:spcAft>
              <a:buClrTx/>
              <a:buSzTx/>
              <a:buFontTx/>
              <a:buNone/>
              <a:tabLst/>
              <a:defRPr/>
            </a:pPr>
            <a:endParaRPr lang="es-CO" noProof="0" dirty="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s-CO" noProof="0" dirty="0">
                <a:latin typeface="Arial" pitchFamily="30" charset="0"/>
                <a:ea typeface="ＭＳ Ｐゴシック" pitchFamily="30" charset="-128"/>
                <a:cs typeface="ＭＳ Ｐゴシック" pitchFamily="30" charset="-128"/>
              </a:rPr>
              <a:t>El derecho bajo la 5.</a:t>
            </a:r>
            <a:r>
              <a:rPr lang="es-CO" baseline="30000" noProof="0" dirty="0">
                <a:latin typeface="Arial" pitchFamily="30" charset="0"/>
                <a:ea typeface="ＭＳ Ｐゴシック" pitchFamily="30" charset="-128"/>
                <a:cs typeface="ＭＳ Ｐゴシック" pitchFamily="30" charset="-128"/>
              </a:rPr>
              <a:t>a </a:t>
            </a:r>
            <a:r>
              <a:rPr lang="es-CO" baseline="0" noProof="0" dirty="0">
                <a:latin typeface="Arial" pitchFamily="30" charset="0"/>
                <a:ea typeface="ＭＳ Ｐゴシック" pitchFamily="30" charset="-128"/>
                <a:cs typeface="ＭＳ Ｐゴシック" pitchFamily="30" charset="-128"/>
              </a:rPr>
              <a:t>enmienda a guardar silencio – conocido también como el derecho contra la autoincriminación. “Tomando la </a:t>
            </a:r>
            <a:r>
              <a:rPr lang="es-CO" noProof="0" dirty="0">
                <a:latin typeface="Arial" pitchFamily="30" charset="0"/>
                <a:ea typeface="ＭＳ Ｐゴシック" pitchFamily="30" charset="-128"/>
                <a:cs typeface="ＭＳ Ｐゴシック" pitchFamily="30" charset="-128"/>
              </a:rPr>
              <a:t>5.</a:t>
            </a:r>
            <a:r>
              <a:rPr lang="es-CO" baseline="30000" noProof="0" dirty="0">
                <a:latin typeface="Arial" pitchFamily="30" charset="0"/>
                <a:ea typeface="ＭＳ Ｐゴシック" pitchFamily="30" charset="-128"/>
                <a:cs typeface="ＭＳ Ｐゴシック" pitchFamily="30" charset="-128"/>
              </a:rPr>
              <a:t>a</a:t>
            </a:r>
            <a:r>
              <a:rPr lang="es-CO" baseline="0" noProof="0" dirty="0">
                <a:latin typeface="Arial" pitchFamily="30" charset="0"/>
                <a:ea typeface="ＭＳ Ｐゴシック" pitchFamily="30" charset="-128"/>
                <a:cs typeface="ＭＳ Ｐゴシック" pitchFamily="30" charset="-128"/>
              </a:rPr>
              <a:t>”</a:t>
            </a:r>
          </a:p>
          <a:p>
            <a:pPr eaLnBrk="1" hangingPunct="1"/>
            <a:endParaRPr lang="es-CO" baseline="0" noProof="0" dirty="0">
              <a:latin typeface="Arial" pitchFamily="30" charset="0"/>
              <a:ea typeface="ＭＳ Ｐゴシック" pitchFamily="30" charset="-128"/>
              <a:cs typeface="ＭＳ Ｐゴシック" charset="-128"/>
            </a:endParaRPr>
          </a:p>
          <a:p>
            <a:pPr eaLnBrk="1" hangingPunct="1"/>
            <a:r>
              <a:rPr lang="es-CO" baseline="0" noProof="0" dirty="0">
                <a:latin typeface="Arial" pitchFamily="30" charset="0"/>
                <a:ea typeface="ＭＳ Ｐゴシック" pitchFamily="30" charset="-128"/>
                <a:cs typeface="ＭＳ Ｐゴシック" charset="-128"/>
              </a:rPr>
              <a:t>El derecho bajo la 4</a:t>
            </a:r>
            <a:r>
              <a:rPr lang="es-CO" noProof="0" dirty="0">
                <a:latin typeface="Arial" pitchFamily="30" charset="0"/>
                <a:ea typeface="ＭＳ Ｐゴシック" pitchFamily="30" charset="-128"/>
                <a:cs typeface="ＭＳ Ｐゴシック" pitchFamily="30" charset="-128"/>
              </a:rPr>
              <a:t>.</a:t>
            </a:r>
            <a:r>
              <a:rPr lang="es-CO" baseline="30000" noProof="0" dirty="0">
                <a:latin typeface="Arial" pitchFamily="30" charset="0"/>
                <a:ea typeface="ＭＳ Ｐゴシック" pitchFamily="30" charset="-128"/>
                <a:cs typeface="ＭＳ Ｐゴシック" pitchFamily="30" charset="-128"/>
              </a:rPr>
              <a:t>a </a:t>
            </a:r>
            <a:r>
              <a:rPr lang="es-CO" baseline="0" noProof="0" dirty="0">
                <a:latin typeface="Arial" pitchFamily="30" charset="0"/>
                <a:ea typeface="ＭＳ Ｐゴシック" pitchFamily="30" charset="-128"/>
                <a:cs typeface="ＭＳ Ｐゴシック" pitchFamily="30" charset="-128"/>
              </a:rPr>
              <a:t>enmienda a no ser </a:t>
            </a:r>
            <a:r>
              <a:rPr lang="es-CO" baseline="0" noProof="0" dirty="0" err="1">
                <a:latin typeface="Arial" pitchFamily="30" charset="0"/>
                <a:ea typeface="ＭＳ Ｐゴシック" pitchFamily="30" charset="-128"/>
                <a:cs typeface="ＭＳ Ｐゴシック" pitchFamily="30" charset="-128"/>
              </a:rPr>
              <a:t>sometid</a:t>
            </a:r>
            <a:r>
              <a:rPr lang="es-CO" baseline="0" noProof="0" dirty="0">
                <a:latin typeface="Arial" pitchFamily="30" charset="0"/>
                <a:ea typeface="ＭＳ Ｐゴシック" pitchFamily="30" charset="-128"/>
                <a:cs typeface="ＭＳ Ｐゴシック" pitchFamily="30" charset="-128"/>
              </a:rPr>
              <a:t>@ a “registros e incautaciones irrazonables.” Su derecho de privacidad. </a:t>
            </a:r>
          </a:p>
          <a:p>
            <a:pPr eaLnBrk="1" hangingPunct="1"/>
            <a:endParaRPr lang="es-CO" baseline="0" noProof="0" dirty="0">
              <a:latin typeface="Arial" pitchFamily="30" charset="0"/>
              <a:ea typeface="ＭＳ Ｐゴシック" pitchFamily="30" charset="-128"/>
              <a:cs typeface="ＭＳ Ｐゴシック" charset="-128"/>
            </a:endParaRPr>
          </a:p>
          <a:p>
            <a:pPr eaLnBrk="1" hangingPunct="1"/>
            <a:r>
              <a:rPr lang="es-CO" baseline="0" noProof="0" dirty="0">
                <a:latin typeface="Arial" pitchFamily="30" charset="0"/>
                <a:ea typeface="ＭＳ Ｐゴシック" pitchFamily="30" charset="-128"/>
                <a:cs typeface="ＭＳ Ｐゴシック" charset="-128"/>
              </a:rPr>
              <a:t>La 1</a:t>
            </a:r>
            <a:r>
              <a:rPr lang="es-CO" noProof="0" dirty="0">
                <a:latin typeface="Arial" pitchFamily="30" charset="0"/>
                <a:ea typeface="ＭＳ Ｐゴシック" pitchFamily="30" charset="-128"/>
                <a:cs typeface="ＭＳ Ｐゴシック" pitchFamily="30" charset="-128"/>
              </a:rPr>
              <a:t>.</a:t>
            </a:r>
            <a:r>
              <a:rPr lang="es-CO" baseline="30000" noProof="0" dirty="0">
                <a:latin typeface="Arial" pitchFamily="30" charset="0"/>
                <a:ea typeface="ＭＳ Ｐゴシック" pitchFamily="30" charset="-128"/>
                <a:cs typeface="ＭＳ Ｐゴシック" pitchFamily="30" charset="-128"/>
              </a:rPr>
              <a:t>a</a:t>
            </a:r>
            <a:r>
              <a:rPr lang="es-CO" baseline="0" noProof="0" dirty="0">
                <a:latin typeface="Arial" pitchFamily="30" charset="0"/>
                <a:ea typeface="ＭＳ Ｐゴシック" pitchFamily="30" charset="-128"/>
                <a:cs typeface="ＭＳ Ｐゴシック" pitchFamily="30" charset="-128"/>
              </a:rPr>
              <a:t> enmienda protege la libertad de expresión, de asociación, de religión, etc. </a:t>
            </a:r>
            <a:r>
              <a:rPr lang="es-CO" baseline="30000" noProof="0" dirty="0">
                <a:latin typeface="Arial" pitchFamily="30" charset="0"/>
                <a:ea typeface="ＭＳ Ｐゴシック" pitchFamily="30" charset="-128"/>
                <a:cs typeface="ＭＳ Ｐゴシック" pitchFamily="30" charset="-128"/>
              </a:rPr>
              <a:t> </a:t>
            </a:r>
            <a:endParaRPr lang="en-US" baseline="0" dirty="0">
              <a:latin typeface="Arial" charset="0"/>
              <a:ea typeface="ＭＳ Ｐゴシック" charset="-128"/>
              <a:cs typeface="ＭＳ Ｐゴシック" charset="-128"/>
            </a:endParaRPr>
          </a:p>
          <a:p>
            <a:pPr eaLnBrk="1" hangingPunct="1"/>
            <a:endParaRPr lang="en-US" baseline="0" dirty="0">
              <a:latin typeface="Arial" charset="0"/>
              <a:ea typeface="ＭＳ Ｐゴシック" charset="-128"/>
              <a:cs typeface="ＭＳ Ｐゴシック" charset="-128"/>
            </a:endParaRPr>
          </a:p>
          <a:p>
            <a:pPr eaLnBrk="1" hangingPunct="1"/>
            <a:endParaRPr lang="en-US" baseline="0" dirty="0">
              <a:latin typeface="Arial" charset="0"/>
              <a:ea typeface="ＭＳ Ｐゴシック" charset="-128"/>
              <a:cs typeface="ＭＳ Ｐゴシック" charset="-128"/>
            </a:endParaRPr>
          </a:p>
          <a:p>
            <a:pPr eaLnBrk="1" hangingPunct="1"/>
            <a:endParaRPr lang="en-US" baseline="0" dirty="0">
              <a:latin typeface="Arial" charset="0"/>
              <a:ea typeface="ＭＳ Ｐゴシック" charset="-128"/>
              <a:cs typeface="ＭＳ Ｐゴシック" charset="-128"/>
            </a:endParaRPr>
          </a:p>
          <a:p>
            <a:pPr eaLnBrk="1" hangingPunct="1"/>
            <a:r>
              <a:rPr lang="en-US" baseline="0" dirty="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115777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9BAE045-B849-0B46-AF3B-5A4E4A0DF67A}" type="slidenum">
              <a:rPr lang="en-US"/>
              <a:pPr/>
              <a:t>15</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s-VE" noProof="0" dirty="0">
                <a:latin typeface="Arial" pitchFamily="30" charset="0"/>
                <a:ea typeface="ＭＳ Ｐゴシック" pitchFamily="30" charset="-128"/>
                <a:cs typeface="ＭＳ Ｐゴシック" pitchFamily="30" charset="-128"/>
              </a:rPr>
              <a:t>Usted nunca, jamás, en ningún caso, tiene que responder NINGUNA pregunta que le haga cualquier persona, a menos que sea un juez que le </a:t>
            </a:r>
            <a:r>
              <a:rPr lang="es-VE" noProof="0" dirty="0" err="1">
                <a:latin typeface="Arial" pitchFamily="30" charset="0"/>
                <a:ea typeface="ＭＳ Ｐゴシック" pitchFamily="30" charset="-128"/>
                <a:cs typeface="ＭＳ Ｐゴシック" pitchFamily="30" charset="-128"/>
              </a:rPr>
              <a:t>est</a:t>
            </a:r>
            <a:r>
              <a:rPr lang="en-US" sz="1200" b="0" i="0" kern="1200" dirty="0">
                <a:solidFill>
                  <a:schemeClr val="tx1"/>
                </a:solidFill>
                <a:effectLst/>
                <a:latin typeface="+mn-lt"/>
                <a:ea typeface="+mn-ea"/>
                <a:cs typeface="+mn-cs"/>
              </a:rPr>
              <a:t>é</a:t>
            </a:r>
            <a:r>
              <a:rPr lang="es-VE" noProof="0" dirty="0">
                <a:latin typeface="Arial" pitchFamily="30" charset="0"/>
                <a:ea typeface="ＭＳ Ｐゴシック" pitchFamily="30" charset="-128"/>
                <a:cs typeface="ＭＳ Ｐゴシック" pitchFamily="30" charset="-128"/>
              </a:rPr>
              <a:t> preguntando algo en un tribunal. En cualquier otro encuentro, usted tiene el derecho a negarse a responder.</a:t>
            </a:r>
            <a:endParaRPr lang="en-US" dirty="0">
              <a:latin typeface="Arial" pitchFamily="30" charset="0"/>
              <a:ea typeface="ＭＳ Ｐゴシック" pitchFamily="30" charset="-128"/>
              <a:cs typeface="ＭＳ Ｐゴシック" pitchFamily="30" charset="-128"/>
            </a:endParaRPr>
          </a:p>
          <a:p>
            <a:pPr eaLnBrk="1" hangingPunct="1"/>
            <a:r>
              <a:rPr lang="es-VE" noProof="0" dirty="0">
                <a:latin typeface="Arial" pitchFamily="30" charset="0"/>
                <a:ea typeface="ＭＳ Ｐゴシック" pitchFamily="30" charset="-128"/>
                <a:cs typeface="ＭＳ Ｐゴシック" pitchFamily="30" charset="-128"/>
              </a:rPr>
              <a:t>Invocación de los derechos de la 5.</a:t>
            </a:r>
            <a:r>
              <a:rPr lang="es-VE" baseline="30000" noProof="0" dirty="0">
                <a:latin typeface="Arial" pitchFamily="30" charset="0"/>
                <a:ea typeface="ＭＳ Ｐゴシック" pitchFamily="30" charset="-128"/>
                <a:cs typeface="ＭＳ Ｐゴシック" pitchFamily="30" charset="-128"/>
              </a:rPr>
              <a:t>a</a:t>
            </a:r>
            <a:r>
              <a:rPr lang="es-VE" baseline="0" noProof="0" dirty="0">
                <a:latin typeface="Arial" pitchFamily="30" charset="0"/>
                <a:ea typeface="ＭＳ Ｐゴシック" pitchFamily="30" charset="-128"/>
                <a:cs typeface="ＭＳ Ｐゴシック" pitchFamily="30" charset="-128"/>
              </a:rPr>
              <a:t> enmienda—Es la ley. Cualquier cosa que usted diga puede ser y será usada en su contra, siempre es mejor no decir nada que mentir o </a:t>
            </a:r>
            <a:r>
              <a:rPr lang="es-VE" baseline="0" noProof="0" dirty="0" err="1">
                <a:latin typeface="Arial" pitchFamily="30" charset="0"/>
                <a:ea typeface="ＭＳ Ｐゴシック" pitchFamily="30" charset="-128"/>
                <a:cs typeface="ＭＳ Ｐゴシック" pitchFamily="30" charset="-128"/>
              </a:rPr>
              <a:t>autoincriminarse</a:t>
            </a:r>
            <a:r>
              <a:rPr lang="es-VE" baseline="0" noProof="0" dirty="0">
                <a:latin typeface="Arial" pitchFamily="30" charset="0"/>
                <a:ea typeface="ＭＳ Ｐゴシック" pitchFamily="30" charset="-128"/>
                <a:cs typeface="ＭＳ Ｐゴシック" pitchFamily="30" charset="-128"/>
              </a:rPr>
              <a:t>.</a:t>
            </a:r>
          </a:p>
          <a:p>
            <a:pPr eaLnBrk="1" hangingPunct="1"/>
            <a:r>
              <a:rPr lang="es-VE" baseline="0" noProof="0" dirty="0">
                <a:latin typeface="Arial" pitchFamily="30" charset="0"/>
                <a:ea typeface="ＭＳ Ｐゴシック" pitchFamily="30" charset="-128"/>
                <a:cs typeface="ＭＳ Ｐゴシック" pitchFamily="30" charset="-128"/>
              </a:rPr>
              <a:t>-El hecho de que usted guarda silencio no puede ser usado para implicar que usted sea culpable de nada.</a:t>
            </a:r>
            <a:endParaRPr lang="es-VE" noProof="0" dirty="0">
              <a:latin typeface="Arial" pitchFamily="30" charset="0"/>
              <a:ea typeface="ＭＳ Ｐゴシック" pitchFamily="30" charset="-128"/>
              <a:cs typeface="ＭＳ Ｐゴシック" pitchFamily="30" charset="-128"/>
            </a:endParaRPr>
          </a:p>
          <a:p>
            <a:pPr eaLnBrk="1" hangingPunct="1"/>
            <a:r>
              <a:rPr lang="en-US" baseline="0" dirty="0">
                <a:latin typeface="Arial" pitchFamily="30" charset="0"/>
                <a:ea typeface="ＭＳ Ｐゴシック" pitchFamily="30" charset="-128"/>
                <a:cs typeface="ＭＳ Ｐゴシック" pitchFamily="30" charset="-128"/>
              </a:rPr>
              <a:t> </a:t>
            </a:r>
            <a:endParaRPr lang="en-US" dirty="0">
              <a:latin typeface="Arial" pitchFamily="30" charset="0"/>
              <a:ea typeface="ＭＳ Ｐゴシック" pitchFamily="30" charset="-128"/>
              <a:cs typeface="ＭＳ Ｐゴシック" pitchFamily="30" charset="-128"/>
            </a:endParaRPr>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076442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16</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s-VE" noProof="0" dirty="0">
                <a:latin typeface="Arial" pitchFamily="30" charset="0"/>
                <a:ea typeface="ＭＳ Ｐゴシック" pitchFamily="30" charset="-128"/>
                <a:cs typeface="ＭＳ Ｐゴシック" pitchFamily="30" charset="-128"/>
              </a:rPr>
              <a:t>-</a:t>
            </a:r>
            <a:r>
              <a:rPr lang="es-VE" baseline="0" noProof="0" dirty="0">
                <a:latin typeface="Arial" pitchFamily="30" charset="0"/>
                <a:ea typeface="ＭＳ Ｐゴシック" pitchFamily="30" charset="-128"/>
                <a:cs typeface="ＭＳ Ｐゴシック" pitchFamily="30" charset="-128"/>
              </a:rPr>
              <a:t> El derecho bajo la 4.</a:t>
            </a:r>
            <a:r>
              <a:rPr lang="es-VE" baseline="30000" noProof="0" dirty="0">
                <a:latin typeface="Arial" pitchFamily="30" charset="0"/>
                <a:ea typeface="ＭＳ Ｐゴシック" pitchFamily="30" charset="-128"/>
                <a:cs typeface="ＭＳ Ｐゴシック" pitchFamily="30" charset="-128"/>
              </a:rPr>
              <a:t>a</a:t>
            </a:r>
            <a:r>
              <a:rPr lang="es-VE" baseline="0" noProof="0" dirty="0">
                <a:latin typeface="Arial" pitchFamily="30" charset="0"/>
                <a:ea typeface="ＭＳ Ｐゴシック" pitchFamily="30" charset="-128"/>
                <a:cs typeface="ＭＳ Ｐゴシック" pitchFamily="30" charset="-128"/>
              </a:rPr>
              <a:t> enmienda de la privacidad – a no ser </a:t>
            </a:r>
            <a:r>
              <a:rPr lang="es-VE" baseline="0" noProof="0" dirty="0" err="1">
                <a:latin typeface="Arial" pitchFamily="30" charset="0"/>
                <a:ea typeface="ＭＳ Ｐゴシック" pitchFamily="30" charset="-128"/>
                <a:cs typeface="ＭＳ Ｐゴシック" pitchFamily="30" charset="-128"/>
              </a:rPr>
              <a:t>sometid</a:t>
            </a:r>
            <a:r>
              <a:rPr lang="es-VE" baseline="0" noProof="0" dirty="0">
                <a:latin typeface="Arial" pitchFamily="30" charset="0"/>
                <a:ea typeface="ＭＳ Ｐゴシック" pitchFamily="30" charset="-128"/>
                <a:cs typeface="ＭＳ Ｐゴシック" pitchFamily="30" charset="-128"/>
              </a:rPr>
              <a:t>@ a registros e incautaciones “</a:t>
            </a:r>
            <a:r>
              <a:rPr lang="es-VE" baseline="0" noProof="0" dirty="0" err="1">
                <a:latin typeface="Arial" pitchFamily="30" charset="0"/>
                <a:ea typeface="ＭＳ Ｐゴシック" pitchFamily="30" charset="-128"/>
                <a:cs typeface="ＭＳ Ｐゴシック" pitchFamily="30" charset="-128"/>
              </a:rPr>
              <a:t>irraz</a:t>
            </a:r>
            <a:r>
              <a:rPr lang="es-VE" baseline="0" noProof="0" dirty="0">
                <a:latin typeface="Arial" pitchFamily="30" charset="0"/>
                <a:ea typeface="ＭＳ Ｐゴシック" pitchFamily="30" charset="-128"/>
                <a:cs typeface="ＭＳ Ｐゴシック" pitchFamily="30" charset="-128"/>
              </a:rPr>
              <a:t>”</a:t>
            </a:r>
            <a:endParaRPr lang="es-VE" noProof="0" dirty="0">
              <a:latin typeface="Arial" pitchFamily="30" charset="0"/>
              <a:ea typeface="ＭＳ Ｐゴシック" pitchFamily="30" charset="-128"/>
              <a:cs typeface="ＭＳ Ｐゴシック" pitchFamily="30" charset="-128"/>
            </a:endParaRPr>
          </a:p>
          <a:p>
            <a:pPr eaLnBrk="1" hangingPunct="1">
              <a:buFontTx/>
              <a:buChar char="-"/>
            </a:pPr>
            <a:r>
              <a:rPr lang="es-VE" noProof="0" dirty="0">
                <a:latin typeface="Arial" pitchFamily="30" charset="0"/>
                <a:ea typeface="ＭＳ Ｐゴシック" pitchFamily="30" charset="-128"/>
                <a:cs typeface="ＭＳ Ｐゴシック" pitchFamily="30" charset="-128"/>
              </a:rPr>
              <a:t> Viejo dicho: “Su casa es su castillo”</a:t>
            </a:r>
          </a:p>
        </p:txBody>
      </p:sp>
    </p:spTree>
    <p:extLst>
      <p:ext uri="{BB962C8B-B14F-4D97-AF65-F5344CB8AC3E}">
        <p14:creationId xmlns:p14="http://schemas.microsoft.com/office/powerpoint/2010/main" val="1569574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17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s-CL" noProof="0" dirty="0">
                <a:latin typeface="Arial" pitchFamily="30" charset="0"/>
                <a:ea typeface="ＭＳ Ｐゴシック" pitchFamily="30" charset="-128"/>
                <a:cs typeface="ＭＳ Ｐゴシック" pitchFamily="30" charset="-128"/>
              </a:rPr>
              <a:t>-</a:t>
            </a:r>
            <a:r>
              <a:rPr lang="es-CL" baseline="0" noProof="0" dirty="0">
                <a:latin typeface="Arial" pitchFamily="30" charset="0"/>
                <a:ea typeface="ＭＳ Ｐゴシック" pitchFamily="30" charset="-128"/>
                <a:cs typeface="ＭＳ Ｐゴシック" pitchFamily="30" charset="-128"/>
              </a:rPr>
              <a:t> El derecho bajo la 4.</a:t>
            </a:r>
            <a:r>
              <a:rPr lang="es-CL" baseline="30000" noProof="0" dirty="0">
                <a:latin typeface="Arial" pitchFamily="30" charset="0"/>
                <a:ea typeface="ＭＳ Ｐゴシック" pitchFamily="30" charset="-128"/>
                <a:cs typeface="ＭＳ Ｐゴシック" pitchFamily="30" charset="-128"/>
              </a:rPr>
              <a:t>a</a:t>
            </a:r>
            <a:r>
              <a:rPr lang="es-CL" baseline="0" noProof="0" dirty="0">
                <a:latin typeface="Arial" pitchFamily="30" charset="0"/>
                <a:ea typeface="ＭＳ Ｐゴシック" pitchFamily="30" charset="-128"/>
                <a:cs typeface="ＭＳ Ｐゴシック" pitchFamily="30" charset="-128"/>
              </a:rPr>
              <a:t> enmienda de la privacidad – a no ser </a:t>
            </a:r>
            <a:r>
              <a:rPr lang="es-CL" baseline="0" noProof="0" dirty="0" err="1">
                <a:latin typeface="Arial" pitchFamily="30" charset="0"/>
                <a:ea typeface="ＭＳ Ｐゴシック" pitchFamily="30" charset="-128"/>
                <a:cs typeface="ＭＳ Ｐゴシック" pitchFamily="30" charset="-128"/>
              </a:rPr>
              <a:t>sometid</a:t>
            </a:r>
            <a:r>
              <a:rPr lang="es-CL" baseline="0" noProof="0" dirty="0">
                <a:latin typeface="Arial" pitchFamily="30" charset="0"/>
                <a:ea typeface="ＭＳ Ｐゴシック" pitchFamily="30" charset="-128"/>
                <a:cs typeface="ＭＳ Ｐゴシック" pitchFamily="30" charset="-128"/>
              </a:rPr>
              <a:t>@ a registros e incautaciones “</a:t>
            </a:r>
            <a:r>
              <a:rPr lang="es-CL" baseline="0" noProof="0" dirty="0" err="1">
                <a:latin typeface="Arial" pitchFamily="30" charset="0"/>
                <a:ea typeface="ＭＳ Ｐゴシック" pitchFamily="30" charset="-128"/>
                <a:cs typeface="ＭＳ Ｐゴシック" pitchFamily="30" charset="-128"/>
              </a:rPr>
              <a:t>irraz</a:t>
            </a:r>
            <a:r>
              <a:rPr lang="es-CL" baseline="0" noProof="0" dirty="0">
                <a:latin typeface="Arial" pitchFamily="30" charset="0"/>
                <a:ea typeface="ＭＳ Ｐゴシック" pitchFamily="30" charset="-128"/>
                <a:cs typeface="ＭＳ Ｐゴシック" pitchFamily="30" charset="-128"/>
              </a:rPr>
              <a:t>”</a:t>
            </a:r>
            <a:endParaRPr lang="es-CL" noProof="0" dirty="0">
              <a:latin typeface="Arial" pitchFamily="30" charset="0"/>
              <a:ea typeface="ＭＳ Ｐゴシック" pitchFamily="30" charset="-128"/>
              <a:cs typeface="ＭＳ Ｐゴシック" pitchFamily="30" charset="-128"/>
            </a:endParaRPr>
          </a:p>
          <a:p>
            <a:pPr eaLnBrk="1" hangingPunct="1">
              <a:buFontTx/>
              <a:buChar char="-"/>
            </a:pPr>
            <a:r>
              <a:rPr lang="es-CL" noProof="0" dirty="0">
                <a:latin typeface="Arial" pitchFamily="30" charset="0"/>
                <a:ea typeface="ＭＳ Ｐゴシック" pitchFamily="30" charset="-128"/>
                <a:cs typeface="ＭＳ Ｐゴシック" pitchFamily="30" charset="-128"/>
              </a:rPr>
              <a:t> Viejo dicho: “Su casa es su castillo”</a:t>
            </a:r>
          </a:p>
          <a:p>
            <a:pPr eaLnBrk="1" hangingPunct="1">
              <a:buFontTx/>
              <a:buChar char="-"/>
            </a:pPr>
            <a:r>
              <a:rPr lang="es-CL" noProof="0" dirty="0">
                <a:latin typeface="Arial" pitchFamily="30" charset="0"/>
                <a:ea typeface="ＭＳ Ｐゴシック" pitchFamily="30" charset="-128"/>
                <a:cs typeface="ＭＳ Ｐゴシック" pitchFamily="30" charset="-128"/>
              </a:rPr>
              <a:t> Usted siempre tiene el derecho a denegarle el acceso a su casa a </a:t>
            </a:r>
            <a:r>
              <a:rPr lang="es-CL" noProof="0" dirty="0" err="1">
                <a:latin typeface="Arial" pitchFamily="30" charset="0"/>
                <a:ea typeface="ＭＳ Ｐゴシック" pitchFamily="30" charset="-128"/>
                <a:cs typeface="ＭＳ Ｐゴシック" pitchFamily="30" charset="-128"/>
              </a:rPr>
              <a:t>tod@s</a:t>
            </a:r>
            <a:r>
              <a:rPr lang="es-CL" noProof="0" dirty="0">
                <a:latin typeface="Arial" pitchFamily="30" charset="0"/>
                <a:ea typeface="ＭＳ Ｐゴシック" pitchFamily="30" charset="-128"/>
                <a:cs typeface="ＭＳ Ｐゴシック" pitchFamily="30" charset="-128"/>
              </a:rPr>
              <a:t>. La gente no puede escabullirse para adentro como si nada a menos que una de las excepciones sea aplicable.</a:t>
            </a:r>
            <a:r>
              <a:rPr lang="es-CL" baseline="0" noProof="0" dirty="0">
                <a:latin typeface="Arial" pitchFamily="30" charset="0"/>
                <a:ea typeface="ＭＳ Ｐゴシック" pitchFamily="30" charset="-128"/>
                <a:cs typeface="ＭＳ Ｐゴシック" pitchFamily="30" charset="-128"/>
              </a:rPr>
              <a:t> </a:t>
            </a:r>
            <a:endParaRPr lang="es-CL" noProof="0" dirty="0">
              <a:latin typeface="Arial" pitchFamily="30" charset="0"/>
              <a:ea typeface="ＭＳ Ｐゴシック" pitchFamily="30" charset="-128"/>
              <a:cs typeface="ＭＳ Ｐゴシック" pitchFamily="30" charset="-128"/>
            </a:endParaRPr>
          </a:p>
          <a:p>
            <a:pPr eaLnBrk="1" hangingPunct="1"/>
            <a:r>
              <a:rPr lang="es-CL" baseline="0" noProof="0" dirty="0">
                <a:latin typeface="Arial" pitchFamily="30" charset="0"/>
                <a:ea typeface="ＭＳ Ｐゴシック" pitchFamily="30" charset="-128"/>
                <a:cs typeface="ＭＳ Ｐゴシック" pitchFamily="30" charset="-128"/>
              </a:rPr>
              <a:t>-Nunca consienta. Incluso si l@ registran de todos modos, usted podría tener una defensa legal que podría hacer que la evidencia sea desechada. Si usted consiente, no hay nada que discutir en la corte. Repita esta frase (“I </a:t>
            </a:r>
            <a:r>
              <a:rPr lang="es-CL" baseline="0" noProof="0" dirty="0" err="1">
                <a:latin typeface="Arial" pitchFamily="30" charset="0"/>
                <a:ea typeface="ＭＳ Ｐゴシック" pitchFamily="30" charset="-128"/>
                <a:cs typeface="ＭＳ Ｐゴシック" pitchFamily="30" charset="-128"/>
              </a:rPr>
              <a:t>don’t</a:t>
            </a:r>
            <a:r>
              <a:rPr lang="es-CL" baseline="0" noProof="0" dirty="0">
                <a:latin typeface="Arial" pitchFamily="30" charset="0"/>
                <a:ea typeface="ＭＳ Ｐゴシック" pitchFamily="30" charset="-128"/>
                <a:cs typeface="ＭＳ Ｐゴシック" pitchFamily="30" charset="-128"/>
              </a:rPr>
              <a:t> </a:t>
            </a:r>
            <a:r>
              <a:rPr lang="es-CL" baseline="0" noProof="0" dirty="0" err="1">
                <a:latin typeface="Arial" pitchFamily="30" charset="0"/>
                <a:ea typeface="ＭＳ Ｐゴシック" pitchFamily="30" charset="-128"/>
                <a:cs typeface="ＭＳ Ｐゴシック" pitchFamily="30" charset="-128"/>
              </a:rPr>
              <a:t>consent</a:t>
            </a:r>
            <a:r>
              <a:rPr lang="es-CL" baseline="0" noProof="0" dirty="0">
                <a:latin typeface="Arial" pitchFamily="30" charset="0"/>
                <a:ea typeface="ＭＳ Ｐゴシック" pitchFamily="30" charset="-128"/>
                <a:cs typeface="ＭＳ Ｐゴシック" pitchFamily="30" charset="-128"/>
              </a:rPr>
              <a:t> </a:t>
            </a:r>
            <a:r>
              <a:rPr lang="es-CL" baseline="0" noProof="0" dirty="0" err="1">
                <a:latin typeface="Arial" pitchFamily="30" charset="0"/>
                <a:ea typeface="ＭＳ Ｐゴシック" pitchFamily="30" charset="-128"/>
                <a:cs typeface="ＭＳ Ｐゴシック" pitchFamily="30" charset="-128"/>
              </a:rPr>
              <a:t>to</a:t>
            </a:r>
            <a:r>
              <a:rPr lang="es-CL" baseline="0" noProof="0" dirty="0">
                <a:latin typeface="Arial" pitchFamily="30" charset="0"/>
                <a:ea typeface="ＭＳ Ｐゴシック" pitchFamily="30" charset="-128"/>
                <a:cs typeface="ＭＳ Ｐゴシック" pitchFamily="30" charset="-128"/>
              </a:rPr>
              <a:t> </a:t>
            </a:r>
            <a:r>
              <a:rPr lang="es-CL" baseline="0" noProof="0" dirty="0" err="1">
                <a:latin typeface="Arial" pitchFamily="30" charset="0"/>
                <a:ea typeface="ＭＳ Ｐゴシック" pitchFamily="30" charset="-128"/>
                <a:cs typeface="ＭＳ Ｐゴシック" pitchFamily="30" charset="-128"/>
              </a:rPr>
              <a:t>this</a:t>
            </a:r>
            <a:r>
              <a:rPr lang="es-CL" baseline="0" noProof="0" dirty="0">
                <a:latin typeface="Arial" pitchFamily="30" charset="0"/>
                <a:ea typeface="ＭＳ Ｐゴシック" pitchFamily="30" charset="-128"/>
                <a:cs typeface="ＭＳ Ｐゴシック" pitchFamily="30" charset="-128"/>
              </a:rPr>
              <a:t> </a:t>
            </a:r>
            <a:r>
              <a:rPr lang="es-CL" baseline="0" noProof="0" dirty="0" err="1">
                <a:latin typeface="Arial" pitchFamily="30" charset="0"/>
                <a:ea typeface="ＭＳ Ｐゴシック" pitchFamily="30" charset="-128"/>
                <a:cs typeface="ＭＳ Ｐゴシック" pitchFamily="30" charset="-128"/>
              </a:rPr>
              <a:t>search</a:t>
            </a:r>
            <a:r>
              <a:rPr lang="es-CL" baseline="0" noProof="0" dirty="0">
                <a:latin typeface="Arial" pitchFamily="30" charset="0"/>
                <a:ea typeface="ＭＳ Ｐゴシック" pitchFamily="30" charset="-128"/>
                <a:cs typeface="ＭＳ Ｐゴシック" pitchFamily="30" charset="-128"/>
              </a:rPr>
              <a:t>.”) tantas veces como sea necesario (registro de usted, de su carro, de su maletero, s</a:t>
            </a:r>
            <a:r>
              <a:rPr lang="es-CL" sz="1200" dirty="0" err="1">
                <a:solidFill>
                  <a:srgbClr val="161616"/>
                </a:solidFill>
                <a:latin typeface="Abadi MT Condensed Extra Bold"/>
              </a:rPr>
              <a:t>ó</a:t>
            </a:r>
            <a:r>
              <a:rPr lang="es-CL" baseline="0" noProof="0" dirty="0">
                <a:latin typeface="Arial" pitchFamily="30" charset="0"/>
                <a:ea typeface="ＭＳ Ｐゴシック" pitchFamily="30" charset="-128"/>
                <a:cs typeface="ＭＳ Ｐゴシック" pitchFamily="30" charset="-128"/>
              </a:rPr>
              <a:t>lo siga repitiendo esa frase).</a:t>
            </a:r>
            <a:endParaRPr lang="en-US" dirty="0">
              <a:latin typeface="Arial" pitchFamily="30" charset="0"/>
              <a:ea typeface="ＭＳ Ｐゴシック" pitchFamily="30" charset="-128"/>
              <a:cs typeface="ＭＳ Ｐゴシック" pitchFamily="30" charset="-128"/>
            </a:endParaRPr>
          </a:p>
        </p:txBody>
      </p:sp>
    </p:spTree>
    <p:extLst>
      <p:ext uri="{BB962C8B-B14F-4D97-AF65-F5344CB8AC3E}">
        <p14:creationId xmlns:p14="http://schemas.microsoft.com/office/powerpoint/2010/main" val="1509277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18</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lvl="1" eaLnBrk="1" hangingPunct="1">
              <a:buFontTx/>
              <a:buNone/>
            </a:pPr>
            <a:r>
              <a:rPr lang="es-VE" noProof="0" dirty="0">
                <a:latin typeface="Arial" pitchFamily="30" charset="0"/>
                <a:ea typeface="ＭＳ Ｐゴシック" pitchFamily="30" charset="-128"/>
                <a:cs typeface="ＭＳ Ｐゴシック" pitchFamily="30" charset="-128"/>
              </a:rPr>
              <a:t>1) Si tienen </a:t>
            </a:r>
            <a:r>
              <a:rPr lang="es-CL" noProof="0" dirty="0">
                <a:latin typeface="Arial" pitchFamily="30" charset="0"/>
                <a:ea typeface="ＭＳ Ｐゴシック" pitchFamily="30" charset="-128"/>
                <a:cs typeface="ＭＳ Ｐゴシック" pitchFamily="30" charset="-128"/>
              </a:rPr>
              <a:t>una orden – defina “orden” – una hoja de papel firmada por un juez, que contiene la siguiente información: una fecha, hora, cuáles áreas pueden registrar, lo que pueden incautar. Su usted les da permiso para ir mas allá del alcance de la orden, </a:t>
            </a:r>
            <a:r>
              <a:rPr lang="es-CL" noProof="0" dirty="0" err="1">
                <a:latin typeface="Arial" pitchFamily="30" charset="0"/>
                <a:ea typeface="ＭＳ Ｐゴシック" pitchFamily="30" charset="-128"/>
                <a:cs typeface="ＭＳ Ｐゴシック" pitchFamily="30" charset="-128"/>
              </a:rPr>
              <a:t>ell@s</a:t>
            </a:r>
            <a:r>
              <a:rPr lang="es-CL" noProof="0" dirty="0">
                <a:latin typeface="Arial" pitchFamily="30" charset="0"/>
                <a:ea typeface="ＭＳ Ｐゴシック" pitchFamily="30" charset="-128"/>
                <a:cs typeface="ＭＳ Ｐゴシック" pitchFamily="30" charset="-128"/>
              </a:rPr>
              <a:t> s</a:t>
            </a:r>
            <a:r>
              <a:rPr lang="es-CL" sz="1200" b="0" i="0" kern="1200" dirty="0">
                <a:solidFill>
                  <a:schemeClr val="tx1"/>
                </a:solidFill>
                <a:effectLst/>
                <a:latin typeface="+mn-lt"/>
                <a:ea typeface="+mn-ea"/>
                <a:cs typeface="+mn-cs"/>
              </a:rPr>
              <a:t>í</a:t>
            </a:r>
            <a:r>
              <a:rPr lang="es-CL" noProof="0" dirty="0">
                <a:latin typeface="Arial" pitchFamily="30" charset="0"/>
                <a:ea typeface="ＭＳ Ｐゴシック" pitchFamily="30" charset="-128"/>
                <a:cs typeface="ＭＳ Ｐゴシック" pitchFamily="30" charset="-128"/>
              </a:rPr>
              <a:t> lo van a hacer.</a:t>
            </a:r>
            <a:endParaRPr lang="es-CL" dirty="0">
              <a:latin typeface="Arial" pitchFamily="30" charset="0"/>
              <a:ea typeface="ＭＳ Ｐゴシック" pitchFamily="30" charset="-128"/>
              <a:cs typeface="ＭＳ Ｐゴシック" pitchFamily="30" charset="-128"/>
            </a:endParaRPr>
          </a:p>
          <a:p>
            <a:pPr lvl="1" eaLnBrk="1" hangingPunct="1">
              <a:buFontTx/>
              <a:buNone/>
            </a:pPr>
            <a:endParaRPr lang="es-CL" dirty="0">
              <a:latin typeface="Arial" pitchFamily="30" charset="0"/>
              <a:ea typeface="ＭＳ Ｐゴシック" pitchFamily="30" charset="-128"/>
              <a:cs typeface="ＭＳ Ｐゴシック" pitchFamily="30" charset="-128"/>
            </a:endParaRPr>
          </a:p>
          <a:p>
            <a:pPr lvl="1" eaLnBrk="1" hangingPunct="1">
              <a:buFontTx/>
              <a:buNone/>
            </a:pPr>
            <a:r>
              <a:rPr lang="es-CL" noProof="0" dirty="0">
                <a:latin typeface="Arial" pitchFamily="30" charset="0"/>
                <a:ea typeface="ＭＳ Ｐゴシック" pitchFamily="30" charset="-128"/>
                <a:cs typeface="ＭＳ Ｐゴシック" pitchFamily="30" charset="-128"/>
              </a:rPr>
              <a:t>Los límites a las ordenes incluyen las cosas como los vehículos, las dependencias…Asegúrese de leer la orden.</a:t>
            </a:r>
            <a:r>
              <a:rPr lang="es-CL" dirty="0">
                <a:latin typeface="Arial" pitchFamily="30" charset="0"/>
                <a:ea typeface="ＭＳ Ｐゴシック" pitchFamily="30" charset="-128"/>
                <a:cs typeface="ＭＳ Ｐゴシック" pitchFamily="30" charset="-128"/>
              </a:rPr>
              <a:t> </a:t>
            </a:r>
          </a:p>
          <a:p>
            <a:pPr lvl="2" eaLnBrk="1" hangingPunct="1">
              <a:buFontTx/>
              <a:buChar char="-"/>
            </a:pPr>
            <a:r>
              <a:rPr lang="es-CL" dirty="0">
                <a:latin typeface="Arial" pitchFamily="30" charset="0"/>
                <a:ea typeface="ＭＳ Ｐゴシック" pitchFamily="30" charset="-128"/>
                <a:cs typeface="ＭＳ Ｐゴシック" pitchFamily="30" charset="-128"/>
              </a:rPr>
              <a:t>Si están yendo mas allá del alcance de la orden, quédese tranquil@ y permanezca callad@ y deje que su abogad@ haga que lo que </a:t>
            </a:r>
            <a:r>
              <a:rPr lang="es-CL" noProof="0" dirty="0">
                <a:latin typeface="Arial" pitchFamily="30" charset="0"/>
                <a:ea typeface="ＭＳ Ｐゴシック" pitchFamily="30" charset="-128"/>
                <a:cs typeface="ＭＳ Ｐゴシック" pitchFamily="30" charset="-128"/>
              </a:rPr>
              <a:t>encuentren sea desechado.</a:t>
            </a:r>
          </a:p>
          <a:p>
            <a:pPr lvl="2" eaLnBrk="1" hangingPunct="1">
              <a:buFontTx/>
              <a:buChar char="-"/>
            </a:pPr>
            <a:r>
              <a:rPr lang="es-CL" noProof="0" dirty="0">
                <a:latin typeface="Arial" pitchFamily="30" charset="0"/>
                <a:ea typeface="ＭＳ Ｐゴシック" pitchFamily="30" charset="-128"/>
                <a:cs typeface="ＭＳ Ｐゴシック" pitchFamily="30" charset="-128"/>
              </a:rPr>
              <a:t>Existe lo que se llama una </a:t>
            </a:r>
            <a:r>
              <a:rPr lang="es-VE" noProof="0" dirty="0">
                <a:latin typeface="Arial" pitchFamily="30" charset="0"/>
                <a:ea typeface="ＭＳ Ｐゴシック" pitchFamily="30" charset="-128"/>
                <a:cs typeface="ＭＳ Ｐゴシック" pitchFamily="30" charset="-128"/>
              </a:rPr>
              <a:t>orden telefónica. </a:t>
            </a:r>
            <a:r>
              <a:rPr lang="es-VE" noProof="0" dirty="0" err="1">
                <a:latin typeface="Arial" pitchFamily="30" charset="0"/>
                <a:ea typeface="ＭＳ Ｐゴシック" pitchFamily="30" charset="-128"/>
                <a:cs typeface="ＭＳ Ｐゴシック" pitchFamily="30" charset="-128"/>
              </a:rPr>
              <a:t>L@s</a:t>
            </a:r>
            <a:r>
              <a:rPr lang="es-VE" noProof="0" dirty="0">
                <a:latin typeface="Arial" pitchFamily="30" charset="0"/>
                <a:ea typeface="ＭＳ Ｐゴシック" pitchFamily="30" charset="-128"/>
                <a:cs typeface="ＭＳ Ｐゴシック" pitchFamily="30" charset="-128"/>
              </a:rPr>
              <a:t> oficiales pueden registrar cualquier cosa dentro de la envergadura de usted. </a:t>
            </a:r>
            <a:r>
              <a:rPr lang="es-VE" dirty="0">
                <a:latin typeface="Arial" pitchFamily="30" charset="0"/>
                <a:ea typeface="ＭＳ Ｐゴシック" pitchFamily="30" charset="-128"/>
                <a:cs typeface="ＭＳ Ｐゴシック" pitchFamily="30" charset="-128"/>
              </a:rPr>
              <a:t> </a:t>
            </a:r>
          </a:p>
          <a:p>
            <a:pPr lvl="3" eaLnBrk="1" hangingPunct="1">
              <a:buFontTx/>
              <a:buChar char="-"/>
            </a:pPr>
            <a:r>
              <a:rPr lang="es-VE" dirty="0">
                <a:latin typeface="Arial" pitchFamily="30" charset="0"/>
                <a:ea typeface="ＭＳ Ｐゴシック" pitchFamily="30" charset="-128"/>
                <a:cs typeface="ＭＳ Ｐゴシック" pitchFamily="30" charset="-128"/>
              </a:rPr>
              <a:t>Ejemplo: Cuando un oficial hace una parada de </a:t>
            </a:r>
            <a:r>
              <a:rPr lang="es-VE" dirty="0" err="1">
                <a:latin typeface="Arial" pitchFamily="30" charset="0"/>
                <a:ea typeface="ＭＳ Ｐゴシック" pitchFamily="30" charset="-128"/>
                <a:cs typeface="ＭＳ Ｐゴシック" pitchFamily="30" charset="-128"/>
              </a:rPr>
              <a:t>tr</a:t>
            </a:r>
            <a:r>
              <a:rPr lang="es-CL" noProof="0" dirty="0">
                <a:latin typeface="Arial" pitchFamily="30" charset="0"/>
                <a:ea typeface="ＭＳ Ｐゴシック" pitchFamily="30" charset="-128"/>
                <a:cs typeface="ＭＳ Ｐゴシック" pitchFamily="30" charset="-128"/>
              </a:rPr>
              <a:t>á</a:t>
            </a:r>
            <a:r>
              <a:rPr lang="es-VE" noProof="0" dirty="0" err="1">
                <a:latin typeface="Arial" pitchFamily="30" charset="0"/>
                <a:ea typeface="ＭＳ Ｐゴシック" pitchFamily="30" charset="-128"/>
                <a:cs typeface="ＭＳ Ｐゴシック" pitchFamily="30" charset="-128"/>
              </a:rPr>
              <a:t>nsito</a:t>
            </a:r>
            <a:r>
              <a:rPr lang="es-VE" dirty="0">
                <a:latin typeface="Arial" pitchFamily="30" charset="0"/>
                <a:ea typeface="ＭＳ Ｐゴシック" pitchFamily="30" charset="-128"/>
                <a:cs typeface="ＭＳ Ｐゴシック" pitchFamily="30" charset="-128"/>
              </a:rPr>
              <a:t>, no puede registrar su maletero sin una orden. </a:t>
            </a:r>
            <a:r>
              <a:rPr lang="es-VE" dirty="0" err="1">
                <a:latin typeface="Arial" pitchFamily="30" charset="0"/>
                <a:ea typeface="ＭＳ Ｐゴシック" pitchFamily="30" charset="-128"/>
                <a:cs typeface="ＭＳ Ｐゴシック" pitchFamily="30" charset="-128"/>
              </a:rPr>
              <a:t>L@s</a:t>
            </a:r>
            <a:r>
              <a:rPr lang="es-VE" dirty="0">
                <a:latin typeface="Arial" pitchFamily="30" charset="0"/>
                <a:ea typeface="ＭＳ Ｐゴシック" pitchFamily="30" charset="-128"/>
                <a:cs typeface="ＭＳ Ｐゴシック" pitchFamily="30" charset="-128"/>
              </a:rPr>
              <a:t> policías están </a:t>
            </a:r>
            <a:r>
              <a:rPr lang="es-VE" dirty="0" err="1">
                <a:latin typeface="Arial" pitchFamily="30" charset="0"/>
                <a:ea typeface="ＭＳ Ｐゴシック" pitchFamily="30" charset="-128"/>
                <a:cs typeface="ＭＳ Ｐゴシック" pitchFamily="30" charset="-128"/>
              </a:rPr>
              <a:t>autorizad@s</a:t>
            </a:r>
            <a:r>
              <a:rPr lang="es-VE" dirty="0">
                <a:latin typeface="Arial" pitchFamily="30" charset="0"/>
                <a:ea typeface="ＭＳ Ｐゴシック" pitchFamily="30" charset="-128"/>
                <a:cs typeface="ＭＳ Ｐゴシック" pitchFamily="30" charset="-128"/>
              </a:rPr>
              <a:t> a mentir, así que si dicen tener una orden telefónica</a:t>
            </a:r>
            <a:r>
              <a:rPr lang="es-VE" noProof="0" dirty="0">
                <a:latin typeface="Arial" pitchFamily="30" charset="0"/>
                <a:ea typeface="ＭＳ Ｐゴシック" pitchFamily="30" charset="-128"/>
                <a:cs typeface="ＭＳ Ｐゴシック" pitchFamily="30" charset="-128"/>
              </a:rPr>
              <a:t>, hágales grabarla </a:t>
            </a:r>
            <a:r>
              <a:rPr lang="en-US" dirty="0">
                <a:latin typeface="Arial" pitchFamily="30" charset="0"/>
                <a:ea typeface="ＭＳ Ｐゴシック" pitchFamily="30" charset="-128"/>
                <a:cs typeface="ＭＳ Ｐゴシック" pitchFamily="30" charset="-128"/>
              </a:rPr>
              <a:t>por audio o video.</a:t>
            </a:r>
          </a:p>
        </p:txBody>
      </p:sp>
    </p:spTree>
    <p:extLst>
      <p:ext uri="{BB962C8B-B14F-4D97-AF65-F5344CB8AC3E}">
        <p14:creationId xmlns:p14="http://schemas.microsoft.com/office/powerpoint/2010/main" val="681199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1E022D-EDC4-0244-89BF-8CDC99639F0A}" type="slidenum">
              <a:rPr lang="en-US"/>
              <a:pPr/>
              <a:t>19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buFontTx/>
              <a:buNone/>
            </a:pPr>
            <a:r>
              <a:rPr lang="es-CL" noProof="0" dirty="0" err="1">
                <a:latin typeface="Arial" pitchFamily="30" charset="0"/>
                <a:ea typeface="ＭＳ Ｐゴシック" pitchFamily="30" charset="-128"/>
                <a:cs typeface="ＭＳ Ｐゴシック" pitchFamily="30" charset="-128"/>
              </a:rPr>
              <a:t>L@s</a:t>
            </a:r>
            <a:r>
              <a:rPr lang="es-CL" noProof="0" dirty="0">
                <a:latin typeface="Arial" pitchFamily="30" charset="0"/>
                <a:ea typeface="ＭＳ Ｐゴシック" pitchFamily="30" charset="-128"/>
                <a:cs typeface="ＭＳ Ｐゴシック" pitchFamily="30" charset="-128"/>
              </a:rPr>
              <a:t> policías pueden registrar cualquier cosa dentro de la envergadura de usted. </a:t>
            </a:r>
          </a:p>
          <a:p>
            <a:pPr lvl="3" eaLnBrk="1" hangingPunct="1">
              <a:buFontTx/>
              <a:buChar char="-"/>
            </a:pPr>
            <a:r>
              <a:rPr lang="es-VE" dirty="0">
                <a:latin typeface="Arial" pitchFamily="30" charset="0"/>
                <a:ea typeface="ＭＳ Ｐゴシック" pitchFamily="30" charset="-128"/>
                <a:cs typeface="ＭＳ Ｐゴシック" pitchFamily="30" charset="-128"/>
              </a:rPr>
              <a:t>Ejemplo: Cuando un oficial hace una parada de </a:t>
            </a:r>
            <a:r>
              <a:rPr lang="es-VE" dirty="0" err="1">
                <a:latin typeface="Arial" pitchFamily="30" charset="0"/>
                <a:ea typeface="ＭＳ Ｐゴシック" pitchFamily="30" charset="-128"/>
                <a:cs typeface="ＭＳ Ｐゴシック" pitchFamily="30" charset="-128"/>
              </a:rPr>
              <a:t>tr</a:t>
            </a:r>
            <a:r>
              <a:rPr lang="es-CL" noProof="0" dirty="0">
                <a:latin typeface="Arial" pitchFamily="30" charset="0"/>
                <a:ea typeface="ＭＳ Ｐゴシック" pitchFamily="30" charset="-128"/>
                <a:cs typeface="ＭＳ Ｐゴシック" pitchFamily="30" charset="-128"/>
              </a:rPr>
              <a:t>á</a:t>
            </a:r>
            <a:r>
              <a:rPr lang="es-VE" noProof="0" dirty="0" err="1">
                <a:latin typeface="Arial" pitchFamily="30" charset="0"/>
                <a:ea typeface="ＭＳ Ｐゴシック" pitchFamily="30" charset="-128"/>
                <a:cs typeface="ＭＳ Ｐゴシック" pitchFamily="30" charset="-128"/>
              </a:rPr>
              <a:t>nsito</a:t>
            </a:r>
            <a:r>
              <a:rPr lang="es-VE" dirty="0">
                <a:latin typeface="Arial" pitchFamily="30" charset="0"/>
                <a:ea typeface="ＭＳ Ｐゴシック" pitchFamily="30" charset="-128"/>
                <a:cs typeface="ＭＳ Ｐゴシック" pitchFamily="30" charset="-128"/>
              </a:rPr>
              <a:t>, no puede registrar su maletero sin orden. </a:t>
            </a:r>
            <a:r>
              <a:rPr lang="es-VE" dirty="0" err="1">
                <a:latin typeface="Arial" pitchFamily="30" charset="0"/>
                <a:ea typeface="ＭＳ Ｐゴシック" pitchFamily="30" charset="-128"/>
                <a:cs typeface="ＭＳ Ｐゴシック" pitchFamily="30" charset="-128"/>
              </a:rPr>
              <a:t>L@s</a:t>
            </a:r>
            <a:r>
              <a:rPr lang="es-VE" dirty="0">
                <a:latin typeface="Arial" pitchFamily="30" charset="0"/>
                <a:ea typeface="ＭＳ Ｐゴシック" pitchFamily="30" charset="-128"/>
                <a:cs typeface="ＭＳ Ｐゴシック" pitchFamily="30" charset="-128"/>
              </a:rPr>
              <a:t> policías están </a:t>
            </a:r>
            <a:r>
              <a:rPr lang="es-CL" dirty="0" err="1">
                <a:latin typeface="Arial" pitchFamily="30" charset="0"/>
                <a:ea typeface="ＭＳ Ｐゴシック" pitchFamily="30" charset="-128"/>
                <a:cs typeface="ＭＳ Ｐゴシック" pitchFamily="30" charset="-128"/>
              </a:rPr>
              <a:t>autorizad@s</a:t>
            </a:r>
            <a:r>
              <a:rPr lang="es-CL" dirty="0">
                <a:latin typeface="Arial" pitchFamily="30" charset="0"/>
                <a:ea typeface="ＭＳ Ｐゴシック" pitchFamily="30" charset="-128"/>
                <a:cs typeface="ＭＳ Ｐゴシック" pitchFamily="30" charset="-128"/>
              </a:rPr>
              <a:t> a mentir, así que si dicen tener una orden telefónica</a:t>
            </a:r>
            <a:r>
              <a:rPr lang="es-CL" noProof="0" dirty="0">
                <a:latin typeface="Arial" pitchFamily="30" charset="0"/>
                <a:ea typeface="ＭＳ Ｐゴシック" pitchFamily="30" charset="-128"/>
                <a:cs typeface="ＭＳ Ｐゴシック" pitchFamily="30" charset="-128"/>
              </a:rPr>
              <a:t>, hágales grabarla </a:t>
            </a:r>
            <a:r>
              <a:rPr lang="es-CL" dirty="0">
                <a:latin typeface="Arial" pitchFamily="30" charset="0"/>
                <a:ea typeface="ＭＳ Ｐゴシック" pitchFamily="30" charset="-128"/>
                <a:cs typeface="ＭＳ Ｐゴシック" pitchFamily="30" charset="-128"/>
              </a:rPr>
              <a:t>por audio o video.</a:t>
            </a:r>
          </a:p>
          <a:p>
            <a:pPr lvl="1" eaLnBrk="1" hangingPunct="1">
              <a:buFontTx/>
              <a:buNone/>
            </a:pPr>
            <a:r>
              <a:rPr lang="es-CL" noProof="0" dirty="0">
                <a:latin typeface="Arial" pitchFamily="30" charset="0"/>
                <a:ea typeface="ＭＳ Ｐゴシック" pitchFamily="30" charset="-128"/>
                <a:cs typeface="ＭＳ Ｐゴシック" pitchFamily="30" charset="-128"/>
              </a:rPr>
              <a:t>5) La Ley Patriota (“</a:t>
            </a:r>
            <a:r>
              <a:rPr lang="es-CL" noProof="0" dirty="0" err="1">
                <a:latin typeface="Arial" pitchFamily="30" charset="0"/>
                <a:ea typeface="ＭＳ Ｐゴシック" pitchFamily="30" charset="-128"/>
                <a:cs typeface="ＭＳ Ｐゴシック" pitchFamily="30" charset="-128"/>
              </a:rPr>
              <a:t>Patriot</a:t>
            </a:r>
            <a:r>
              <a:rPr lang="es-CL" noProof="0" dirty="0">
                <a:latin typeface="Arial" pitchFamily="30" charset="0"/>
                <a:ea typeface="ＭＳ Ｐゴシック" pitchFamily="30" charset="-128"/>
                <a:cs typeface="ＭＳ Ｐゴシック" pitchFamily="30" charset="-128"/>
              </a:rPr>
              <a:t> </a:t>
            </a:r>
            <a:r>
              <a:rPr lang="es-CL" noProof="0" dirty="0" err="1">
                <a:latin typeface="Arial" pitchFamily="30" charset="0"/>
                <a:ea typeface="ＭＳ Ｐゴシック" pitchFamily="30" charset="-128"/>
                <a:cs typeface="ＭＳ Ｐゴシック" pitchFamily="30" charset="-128"/>
              </a:rPr>
              <a:t>Act</a:t>
            </a:r>
            <a:r>
              <a:rPr lang="es-CL" noProof="0" dirty="0">
                <a:latin typeface="Arial" pitchFamily="30" charset="0"/>
                <a:ea typeface="ＭＳ Ｐゴシック" pitchFamily="30" charset="-128"/>
                <a:cs typeface="ＭＳ Ｐゴシック" pitchFamily="30" charset="-128"/>
              </a:rPr>
              <a:t>”, en inglés) </a:t>
            </a:r>
            <a:r>
              <a:rPr lang="es-CL" dirty="0">
                <a:latin typeface="Arial" pitchFamily="30" charset="0"/>
                <a:ea typeface="ＭＳ Ｐゴシック" pitchFamily="30" charset="-128"/>
                <a:cs typeface="ＭＳ Ｐゴシック" pitchFamily="30" charset="-128"/>
              </a:rPr>
              <a:t>– se aplica s</a:t>
            </a:r>
            <a:r>
              <a:rPr lang="es-CL" sz="1200" dirty="0">
                <a:solidFill>
                  <a:srgbClr val="161616"/>
                </a:solidFill>
                <a:latin typeface="Abadi MT Condensed Extra Bold"/>
              </a:rPr>
              <a:t>ó</a:t>
            </a:r>
            <a:r>
              <a:rPr lang="es-CL" dirty="0">
                <a:latin typeface="Arial" pitchFamily="30" charset="0"/>
                <a:ea typeface="ＭＳ Ｐゴシック" pitchFamily="30" charset="-128"/>
                <a:cs typeface="ＭＳ Ｐゴシック" pitchFamily="30" charset="-128"/>
              </a:rPr>
              <a:t>lo a </a:t>
            </a:r>
            <a:r>
              <a:rPr lang="es-CL" dirty="0" err="1">
                <a:latin typeface="Arial" pitchFamily="30" charset="0"/>
                <a:ea typeface="ＭＳ Ｐゴシック" pitchFamily="30" charset="-128"/>
                <a:cs typeface="ＭＳ Ｐゴシック" pitchFamily="30" charset="-128"/>
              </a:rPr>
              <a:t>l@s</a:t>
            </a:r>
            <a:r>
              <a:rPr lang="es-CL" dirty="0">
                <a:latin typeface="Arial" pitchFamily="30" charset="0"/>
                <a:ea typeface="ＭＳ Ｐゴシック" pitchFamily="30" charset="-128"/>
                <a:cs typeface="ＭＳ Ｐゴシック" pitchFamily="30" charset="-128"/>
              </a:rPr>
              <a:t> agentes federales (FBI, ICE, etc.) y se supone que s</a:t>
            </a:r>
            <a:r>
              <a:rPr lang="es-CL" sz="1200" dirty="0">
                <a:solidFill>
                  <a:srgbClr val="161616"/>
                </a:solidFill>
                <a:latin typeface="Abadi MT Condensed Extra Bold"/>
              </a:rPr>
              <a:t>ó</a:t>
            </a:r>
            <a:r>
              <a:rPr lang="es-CL" dirty="0">
                <a:latin typeface="Arial" pitchFamily="30" charset="0"/>
                <a:ea typeface="ＭＳ Ｐゴシック" pitchFamily="30" charset="-128"/>
                <a:cs typeface="ＭＳ Ｐゴシック" pitchFamily="30" charset="-128"/>
              </a:rPr>
              <a:t>lo se usa en los casos de los </a:t>
            </a:r>
            <a:r>
              <a:rPr lang="es-CL" noProof="0" dirty="0">
                <a:latin typeface="Arial" pitchFamily="30" charset="0"/>
                <a:ea typeface="ＭＳ Ｐゴシック" pitchFamily="30" charset="-128"/>
                <a:cs typeface="ＭＳ Ｐゴシック" pitchFamily="30" charset="-128"/>
              </a:rPr>
              <a:t>“crímenes de terrorismo”, lo que es una categoría ambigua</a:t>
            </a:r>
            <a:r>
              <a:rPr lang="es-CL" baseline="0" noProof="0" dirty="0">
                <a:latin typeface="Arial" pitchFamily="30" charset="0"/>
                <a:ea typeface="ＭＳ Ｐゴシック" pitchFamily="30" charset="-128"/>
                <a:cs typeface="ＭＳ Ｐゴシック" pitchFamily="30" charset="-128"/>
              </a:rPr>
              <a:t> </a:t>
            </a:r>
          </a:p>
          <a:p>
            <a:pPr lvl="1" eaLnBrk="1" hangingPunct="1">
              <a:buFontTx/>
              <a:buNone/>
            </a:pPr>
            <a:r>
              <a:rPr lang="es-CL" noProof="0" dirty="0">
                <a:latin typeface="Arial" pitchFamily="30" charset="0"/>
                <a:ea typeface="ＭＳ Ｐゴシック" pitchFamily="30" charset="-128"/>
                <a:cs typeface="ＭＳ Ｐゴシック" pitchFamily="30" charset="-128"/>
              </a:rPr>
              <a:t>Lo peor es la disposición de </a:t>
            </a:r>
            <a:r>
              <a:rPr lang="es-CL" b="1" noProof="0" dirty="0">
                <a:latin typeface="Arial" pitchFamily="30" charset="0"/>
                <a:ea typeface="ＭＳ Ｐゴシック" pitchFamily="30" charset="-128"/>
                <a:cs typeface="ＭＳ Ｐゴシック" pitchFamily="30" charset="-128"/>
              </a:rPr>
              <a:t>escabullirse &amp; atisbarse </a:t>
            </a:r>
            <a:r>
              <a:rPr lang="es-CL" b="0" noProof="0" dirty="0">
                <a:latin typeface="Arial" pitchFamily="30" charset="0"/>
                <a:ea typeface="ＭＳ Ｐゴシック" pitchFamily="30" charset="-128"/>
                <a:cs typeface="ＭＳ Ｐゴシック" pitchFamily="30" charset="-128"/>
              </a:rPr>
              <a:t>(“</a:t>
            </a:r>
            <a:r>
              <a:rPr lang="es-CL" b="1" noProof="0" dirty="0" err="1">
                <a:latin typeface="Arial" pitchFamily="30" charset="0"/>
                <a:ea typeface="ＭＳ Ｐゴシック" pitchFamily="30" charset="-128"/>
                <a:cs typeface="ＭＳ Ｐゴシック" pitchFamily="30" charset="-128"/>
              </a:rPr>
              <a:t>sneak</a:t>
            </a:r>
            <a:r>
              <a:rPr lang="es-CL" b="1" noProof="0" dirty="0">
                <a:latin typeface="Arial" pitchFamily="30" charset="0"/>
                <a:ea typeface="ＭＳ Ｐゴシック" pitchFamily="30" charset="-128"/>
                <a:cs typeface="ＭＳ Ｐゴシック" pitchFamily="30" charset="-128"/>
              </a:rPr>
              <a:t> &amp; </a:t>
            </a:r>
            <a:r>
              <a:rPr lang="es-CL" b="1" noProof="0" dirty="0" err="1">
                <a:latin typeface="Arial" pitchFamily="30" charset="0"/>
                <a:ea typeface="ＭＳ Ｐゴシック" pitchFamily="30" charset="-128"/>
                <a:cs typeface="ＭＳ Ｐゴシック" pitchFamily="30" charset="-128"/>
              </a:rPr>
              <a:t>peak</a:t>
            </a:r>
            <a:r>
              <a:rPr lang="es-CL" b="0" noProof="0" dirty="0">
                <a:latin typeface="Arial" pitchFamily="30" charset="0"/>
                <a:ea typeface="ＭＳ Ｐゴシック" pitchFamily="30" charset="-128"/>
                <a:cs typeface="ＭＳ Ｐゴシック" pitchFamily="30" charset="-128"/>
              </a:rPr>
              <a:t>”, en ingles), que les permite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agentes entrar en su propiedad sin orden y sin supervisión judicial, cuando usted no está en casa, y registrar todo sin nunca avisarle de que han estado allí. Es la mayor amenaza a la 4.</a:t>
            </a:r>
            <a:r>
              <a:rPr lang="es-CL" b="0" baseline="30000" noProof="0" dirty="0">
                <a:latin typeface="Arial" pitchFamily="30" charset="0"/>
                <a:ea typeface="ＭＳ Ｐゴシック" pitchFamily="30" charset="-128"/>
                <a:cs typeface="ＭＳ Ｐゴシック" pitchFamily="30" charset="-128"/>
              </a:rPr>
              <a:t>a</a:t>
            </a:r>
            <a:r>
              <a:rPr lang="es-CL" b="0" baseline="0" noProof="0" dirty="0">
                <a:latin typeface="Arial" pitchFamily="30" charset="0"/>
                <a:ea typeface="ＭＳ Ｐゴシック" pitchFamily="30" charset="-128"/>
                <a:cs typeface="ＭＳ Ｐゴシック" pitchFamily="30" charset="-128"/>
              </a:rPr>
              <a:t> enmienda en la historia.</a:t>
            </a:r>
            <a:endParaRPr lang="en-US" dirty="0">
              <a:latin typeface="Arial" pitchFamily="30" charset="0"/>
              <a:ea typeface="ＭＳ Ｐゴシック" pitchFamily="30" charset="-128"/>
              <a:cs typeface="ＭＳ Ｐゴシック" pitchFamily="30" charset="-128"/>
            </a:endParaRPr>
          </a:p>
          <a:p>
            <a:pPr lvl="1" eaLnBrk="1" hangingPunct="1">
              <a:buFontTx/>
              <a:buNone/>
            </a:pPr>
            <a:r>
              <a:rPr lang="es-VE" noProof="0" dirty="0">
                <a:latin typeface="Arial" pitchFamily="30" charset="0"/>
                <a:ea typeface="ＭＳ Ｐゴシック" pitchFamily="30" charset="-128"/>
                <a:cs typeface="ＭＳ Ｐゴシック" pitchFamily="30" charset="-128"/>
              </a:rPr>
              <a:t>Adicionalmente, sus fuentes electrónicas están sujetas con mayor frecuencia a registros con o sin ordenes. </a:t>
            </a:r>
          </a:p>
          <a:p>
            <a:pPr lvl="2" eaLnBrk="1" hangingPunct="1">
              <a:buFontTx/>
              <a:buChar char="-"/>
            </a:pPr>
            <a:r>
              <a:rPr lang="es-VE" noProof="0" dirty="0">
                <a:latin typeface="Arial" pitchFamily="30" charset="0"/>
                <a:ea typeface="ＭＳ Ｐゴシック" pitchFamily="30" charset="-128"/>
                <a:cs typeface="ＭＳ Ｐゴシック" pitchFamily="30" charset="-128"/>
              </a:rPr>
              <a:t>El Acto sobre el Terrorismo en contra de Empresas de Animales (La “AETA”, por sus siglas en inglés) amplió</a:t>
            </a:r>
            <a:r>
              <a:rPr lang="en-US" sz="1200" b="0" i="0" kern="1200" dirty="0">
                <a:solidFill>
                  <a:schemeClr val="tx1"/>
                </a:solidFill>
                <a:effectLst/>
                <a:latin typeface="+mn-lt"/>
                <a:ea typeface="+mn-ea"/>
                <a:cs typeface="+mn-cs"/>
              </a:rPr>
              <a:t> </a:t>
            </a:r>
            <a:r>
              <a:rPr lang="es-VE" noProof="0" dirty="0">
                <a:latin typeface="Arial" pitchFamily="30" charset="0"/>
                <a:ea typeface="ＭＳ Ｐゴシック" pitchFamily="30" charset="-128"/>
                <a:cs typeface="ＭＳ Ｐゴシック" pitchFamily="30" charset="-128"/>
              </a:rPr>
              <a:t>el uso de espionaje para incluir casos en los que tengan evidencia de que usted </a:t>
            </a:r>
            <a:r>
              <a:rPr lang="es-VE" i="1" noProof="0" dirty="0">
                <a:latin typeface="Arial" pitchFamily="30" charset="0"/>
                <a:ea typeface="ＭＳ Ｐゴシック" pitchFamily="30" charset="-128"/>
                <a:cs typeface="ＭＳ Ｐゴシック" pitchFamily="30" charset="-128"/>
              </a:rPr>
              <a:t>podría </a:t>
            </a:r>
            <a:r>
              <a:rPr lang="es-VE" i="0" noProof="0" dirty="0">
                <a:latin typeface="Arial" pitchFamily="30" charset="0"/>
                <a:ea typeface="ＭＳ Ｐゴシック" pitchFamily="30" charset="-128"/>
                <a:cs typeface="ＭＳ Ｐゴシック" pitchFamily="30" charset="-128"/>
              </a:rPr>
              <a:t>tener información que están buscando (no necesitan tener evidencia de que usted realmente tiene la información)</a:t>
            </a:r>
            <a:r>
              <a:rPr lang="en-US" i="0" dirty="0">
                <a:latin typeface="Arial" pitchFamily="30" charset="0"/>
                <a:ea typeface="ＭＳ Ｐゴシック" pitchFamily="30" charset="-128"/>
                <a:cs typeface="ＭＳ Ｐゴシック" pitchFamily="30" charset="-128"/>
              </a:rPr>
              <a:t>. </a:t>
            </a:r>
            <a:endParaRPr lang="en-US" dirty="0">
              <a:latin typeface="Arial" pitchFamily="30" charset="0"/>
              <a:ea typeface="ＭＳ Ｐゴシック" pitchFamily="30" charset="-128"/>
              <a:cs typeface="ＭＳ Ｐゴシック" pitchFamily="30" charset="-128"/>
            </a:endParaRPr>
          </a:p>
          <a:p>
            <a:pPr lvl="2" eaLnBrk="1" hangingPunct="1">
              <a:buFontTx/>
              <a:buChar char="-"/>
            </a:pPr>
            <a:r>
              <a:rPr lang="es-VE" noProof="0" dirty="0">
                <a:latin typeface="Arial" pitchFamily="30" charset="0"/>
                <a:ea typeface="ＭＳ Ｐゴシック" pitchFamily="30" charset="-128"/>
                <a:cs typeface="ＭＳ Ｐゴシック" pitchFamily="30" charset="-128"/>
              </a:rPr>
              <a:t>El espionaje sin orden se hace bajo la autoridad de estas disposiciones de escabullirse &amp; atisbarse.</a:t>
            </a:r>
          </a:p>
          <a:p>
            <a:pPr lvl="1" eaLnBrk="1" hangingPunct="1">
              <a:buFontTx/>
              <a:buChar char="-"/>
            </a:pPr>
            <a:r>
              <a:rPr lang="es-VE" noProof="0" dirty="0">
                <a:latin typeface="Arial" pitchFamily="30" charset="0"/>
                <a:ea typeface="ＭＳ Ｐゴシック" pitchFamily="30" charset="-128"/>
                <a:cs typeface="ＭＳ Ｐゴシック" pitchFamily="30" charset="-128"/>
              </a:rPr>
              <a:t>Orden Telefónica – ahora pueden llamar para conseguir una orden</a:t>
            </a:r>
          </a:p>
          <a:p>
            <a:pPr lvl="1" eaLnBrk="1" hangingPunct="1">
              <a:buFontTx/>
              <a:buChar char="-"/>
            </a:pPr>
            <a:r>
              <a:rPr lang="es-CL" noProof="0" dirty="0">
                <a:latin typeface="Arial" pitchFamily="30" charset="0"/>
                <a:ea typeface="ＭＳ Ｐゴシック" pitchFamily="30" charset="-128"/>
                <a:cs typeface="ＭＳ Ｐゴシック" pitchFamily="30" charset="-128"/>
              </a:rPr>
              <a:t>Su celular es un dispositivo de seguimiento GPS y pueden escuchar todo. La única forma de impedir </a:t>
            </a:r>
            <a:r>
              <a:rPr lang="en-US" sz="1200" b="0" i="0" kern="1200" dirty="0">
                <a:solidFill>
                  <a:schemeClr val="tx1"/>
                </a:solidFill>
                <a:effectLst/>
                <a:latin typeface="+mn-lt"/>
                <a:ea typeface="+mn-ea"/>
                <a:cs typeface="+mn-cs"/>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es sacando la batería. </a:t>
            </a:r>
          </a:p>
          <a:p>
            <a:pPr lvl="1" eaLnBrk="1" hangingPunct="1">
              <a:buFontTx/>
              <a:buChar char="-"/>
            </a:pPr>
            <a:r>
              <a:rPr lang="es-CL" noProof="0" dirty="0">
                <a:latin typeface="Arial" pitchFamily="30" charset="0"/>
                <a:ea typeface="ＭＳ Ｐゴシック" pitchFamily="30" charset="-128"/>
                <a:cs typeface="ＭＳ Ｐゴシック" pitchFamily="30" charset="-128"/>
              </a:rPr>
              <a:t>Usted puede usar el programa de encriptación PGP, lo que le permite encriptar documentos y correos electrónicos.</a:t>
            </a:r>
          </a:p>
          <a:p>
            <a:pPr lvl="1" eaLnBrk="1" hangingPunct="1">
              <a:buFontTx/>
              <a:buChar char="-"/>
            </a:pPr>
            <a:r>
              <a:rPr lang="es-CL" noProof="0" dirty="0" err="1">
                <a:latin typeface="Arial" pitchFamily="30" charset="0"/>
                <a:ea typeface="ＭＳ Ｐゴシック" pitchFamily="30" charset="-128"/>
                <a:cs typeface="ＭＳ Ｐゴシック" pitchFamily="30" charset="-128"/>
              </a:rPr>
              <a:t>L@s</a:t>
            </a:r>
            <a:r>
              <a:rPr lang="es-CL" noProof="0" dirty="0">
                <a:latin typeface="Arial" pitchFamily="30" charset="0"/>
                <a:ea typeface="ＭＳ Ｐゴシック" pitchFamily="30" charset="-128"/>
                <a:cs typeface="ＭＳ Ｐゴシック" pitchFamily="30" charset="-128"/>
              </a:rPr>
              <a:t> policías S</a:t>
            </a:r>
            <a:r>
              <a:rPr lang="en-US" sz="1200" b="0" i="0" kern="1200" dirty="0">
                <a:solidFill>
                  <a:schemeClr val="tx1"/>
                </a:solidFill>
                <a:effectLst/>
                <a:latin typeface="+mn-lt"/>
                <a:ea typeface="+mn-ea"/>
                <a:cs typeface="+mn-cs"/>
              </a:rPr>
              <a:t>Í</a:t>
            </a:r>
            <a:r>
              <a:rPr lang="es-CL" noProof="0" dirty="0">
                <a:latin typeface="Arial" pitchFamily="30" charset="0"/>
                <a:ea typeface="ＭＳ Ｐゴシック" pitchFamily="30" charset="-128"/>
                <a:cs typeface="ＭＳ Ｐゴシック" pitchFamily="30" charset="-128"/>
              </a:rPr>
              <a:t> están </a:t>
            </a:r>
            <a:r>
              <a:rPr lang="es-CL" noProof="0" dirty="0" err="1">
                <a:latin typeface="Arial" pitchFamily="30" charset="0"/>
                <a:ea typeface="ＭＳ Ｐゴシック" pitchFamily="30" charset="-128"/>
                <a:cs typeface="ＭＳ Ｐゴシック" pitchFamily="30" charset="-128"/>
              </a:rPr>
              <a:t>autorizad@s</a:t>
            </a:r>
            <a:r>
              <a:rPr lang="es-CL" noProof="0" dirty="0">
                <a:latin typeface="Arial" pitchFamily="30" charset="0"/>
                <a:ea typeface="ＭＳ Ｐゴシック" pitchFamily="30" charset="-128"/>
                <a:cs typeface="ＭＳ Ｐゴシック" pitchFamily="30" charset="-128"/>
              </a:rPr>
              <a:t> a mentirle.   </a:t>
            </a:r>
          </a:p>
          <a:p>
            <a:pPr eaLnBrk="1" hangingPunct="1"/>
            <a:endParaRPr lang="en-US" dirty="0">
              <a:latin typeface="Arial" pitchFamily="30" charset="0"/>
              <a:ea typeface="ＭＳ Ｐゴシック" pitchFamily="30" charset="-128"/>
              <a:cs typeface="ＭＳ Ｐゴシック" pitchFamily="30" charset="-128"/>
            </a:endParaRPr>
          </a:p>
          <a:p>
            <a:pPr eaLnBrk="1" hangingPunct="1"/>
            <a:r>
              <a:rPr lang="es-VE" noProof="0" dirty="0">
                <a:latin typeface="Arial" pitchFamily="30" charset="0"/>
                <a:ea typeface="ＭＳ Ｐゴシック" pitchFamily="30" charset="-128"/>
                <a:cs typeface="ＭＳ Ｐゴシック" pitchFamily="30" charset="-128"/>
              </a:rPr>
              <a:t>En OR, un “MIP” (“Menor en posesión”, en </a:t>
            </a:r>
            <a:r>
              <a:rPr lang="es-VE" noProof="0" dirty="0" err="1">
                <a:latin typeface="Arial" pitchFamily="30" charset="0"/>
                <a:ea typeface="ＭＳ Ｐゴシック" pitchFamily="30" charset="-128"/>
                <a:cs typeface="ＭＳ Ｐゴシック" pitchFamily="30" charset="-128"/>
              </a:rPr>
              <a:t>ingl</a:t>
            </a:r>
            <a:r>
              <a:rPr lang="en-US" sz="1200" b="0" i="0" kern="1200" dirty="0">
                <a:solidFill>
                  <a:schemeClr val="tx1"/>
                </a:solidFill>
                <a:effectLst/>
                <a:latin typeface="+mn-lt"/>
                <a:ea typeface="+mn-ea"/>
                <a:cs typeface="+mn-cs"/>
              </a:rPr>
              <a:t>é</a:t>
            </a:r>
            <a:r>
              <a:rPr lang="es-VE" noProof="0" dirty="0">
                <a:latin typeface="Arial" pitchFamily="30" charset="0"/>
                <a:ea typeface="ＭＳ Ｐゴシック" pitchFamily="30" charset="-128"/>
                <a:cs typeface="ＭＳ Ｐゴシック" pitchFamily="30" charset="-128"/>
              </a:rPr>
              <a:t>s) es una infracción, por lo que si un oficial detecta cualquier cantidad de alcohol en un menor, le pueden dar una multa de MIP.</a:t>
            </a:r>
          </a:p>
          <a:p>
            <a:pPr eaLnBrk="1" hangingPunct="1"/>
            <a:r>
              <a:rPr lang="es-VE" noProof="0" dirty="0">
                <a:latin typeface="Arial" pitchFamily="30" charset="0"/>
                <a:ea typeface="ＭＳ Ｐゴシック" pitchFamily="30" charset="-128"/>
                <a:cs typeface="ＭＳ Ｐゴシック" pitchFamily="30" charset="-128"/>
              </a:rPr>
              <a:t>-La hierba/marijuana ya no es vulnerable a la doctrina “a simple vista” en OR porque no hay causa probable.</a:t>
            </a:r>
          </a:p>
          <a:p>
            <a:pPr eaLnBrk="1" hangingPunct="1">
              <a:buFontTx/>
              <a:buChar char="-"/>
            </a:pP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854468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04F9D23-7AB9-D34C-8039-FC625C1A2536}"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s-CO" noProof="0" dirty="0">
                <a:latin typeface="Arial" pitchFamily="30" charset="0"/>
                <a:ea typeface="ＭＳ Ｐゴシック" pitchFamily="30" charset="-128"/>
                <a:cs typeface="ＭＳ Ｐゴシック" pitchFamily="30" charset="-128"/>
              </a:rPr>
              <a:t>Esta capacitación está basada en la Constitución de los Estados Unidos, a no ser que específicamente se diga lo contrario. </a:t>
            </a:r>
            <a:r>
              <a:rPr lang="en-US" sz="1200" b="0" i="0" kern="1200" dirty="0">
                <a:solidFill>
                  <a:schemeClr val="tx1"/>
                </a:solidFill>
                <a:effectLst/>
                <a:latin typeface="+mn-lt"/>
                <a:ea typeface="+mn-ea"/>
                <a:cs typeface="+mn-cs"/>
              </a:rPr>
              <a:t>É</a:t>
            </a:r>
            <a:r>
              <a:rPr lang="es-CO" noProof="0" dirty="0" err="1">
                <a:latin typeface="Arial" pitchFamily="30" charset="0"/>
                <a:ea typeface="ＭＳ Ｐゴシック" pitchFamily="30" charset="-128"/>
                <a:cs typeface="ＭＳ Ｐゴシック" pitchFamily="30" charset="-128"/>
              </a:rPr>
              <a:t>sto</a:t>
            </a:r>
            <a:r>
              <a:rPr lang="es-CO" noProof="0" dirty="0">
                <a:latin typeface="Arial" pitchFamily="30" charset="0"/>
                <a:ea typeface="ＭＳ Ｐゴシック" pitchFamily="30" charset="-128"/>
                <a:cs typeface="ＭＳ Ｐゴシック" pitchFamily="30" charset="-128"/>
              </a:rPr>
              <a:t> significa que la información que usted aprenda esta noche será aplicable en cualquier estado o territorio que llegue a visitar. Algunos estados tienen leyes específicas que podrían ser diferentes del estándar estadounidense, por lo que se le recomienda investigar para averiguar las diferencias en las leyes estatales.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s-CO" noProof="0" dirty="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É</a:t>
            </a:r>
            <a:r>
              <a:rPr lang="es-CO" noProof="0" dirty="0">
                <a:latin typeface="Arial" pitchFamily="30" charset="0"/>
                <a:ea typeface="ＭＳ Ｐゴシック" pitchFamily="30" charset="-128"/>
                <a:cs typeface="ＭＳ Ｐゴシック" pitchFamily="30" charset="-128"/>
              </a:rPr>
              <a:t>STAS SON LAS TRES COSAS M</a:t>
            </a:r>
            <a:r>
              <a:rPr lang="en-US" sz="1200" b="0" i="0" kern="1200" dirty="0">
                <a:solidFill>
                  <a:schemeClr val="tx1"/>
                </a:solidFill>
                <a:effectLst/>
                <a:latin typeface="+mn-lt"/>
                <a:ea typeface="+mn-ea"/>
                <a:cs typeface="+mn-cs"/>
              </a:rPr>
              <a:t>Á</a:t>
            </a:r>
            <a:r>
              <a:rPr lang="es-CO" noProof="0" dirty="0">
                <a:latin typeface="Arial" pitchFamily="30" charset="0"/>
                <a:ea typeface="ＭＳ Ｐゴシック" pitchFamily="30" charset="-128"/>
                <a:cs typeface="ＭＳ Ｐゴシック" pitchFamily="30" charset="-128"/>
              </a:rPr>
              <a:t>S IMPORTANTES QUE USTED VA A APRENDER ESTA NOCHE</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É</a:t>
            </a:r>
            <a:r>
              <a:rPr lang="es-CO" noProof="0" dirty="0" err="1">
                <a:latin typeface="Arial" pitchFamily="30" charset="0"/>
                <a:ea typeface="ＭＳ Ｐゴシック" pitchFamily="30" charset="-128"/>
                <a:cs typeface="ＭＳ Ｐゴシック" pitchFamily="30" charset="-128"/>
              </a:rPr>
              <a:t>stos</a:t>
            </a:r>
            <a:r>
              <a:rPr lang="es-CO" noProof="0" dirty="0">
                <a:latin typeface="Arial" pitchFamily="30" charset="0"/>
                <a:ea typeface="ＭＳ Ｐゴシック" pitchFamily="30" charset="-128"/>
                <a:cs typeface="ＭＳ Ｐゴシック" pitchFamily="30" charset="-128"/>
              </a:rPr>
              <a:t> son derechos “fundamentales” protegidos por la Constitución, independientemente de si usted es </a:t>
            </a:r>
            <a:r>
              <a:rPr lang="es-CO" noProof="0" dirty="0" err="1">
                <a:latin typeface="Arial" pitchFamily="30" charset="0"/>
                <a:ea typeface="ＭＳ Ｐゴシック" pitchFamily="30" charset="-128"/>
                <a:cs typeface="ＭＳ Ｐゴシック" pitchFamily="30" charset="-128"/>
              </a:rPr>
              <a:t>ciudadan</a:t>
            </a:r>
            <a:r>
              <a:rPr lang="es-CO" noProof="0" dirty="0">
                <a:latin typeface="Arial" pitchFamily="30" charset="0"/>
                <a:ea typeface="ＭＳ Ｐゴシック" pitchFamily="30" charset="-128"/>
                <a:cs typeface="ＭＳ Ｐゴシック" pitchFamily="30" charset="-128"/>
              </a:rPr>
              <a:t>@ o no. Si no los usa, los pierde...</a:t>
            </a:r>
          </a:p>
          <a:p>
            <a:pPr marL="0" marR="0" indent="0" algn="l" defTabSz="914400" rtl="0" eaLnBrk="1" fontAlgn="base" latinLnBrk="0" hangingPunct="1">
              <a:lnSpc>
                <a:spcPct val="100000"/>
              </a:lnSpc>
              <a:spcBef>
                <a:spcPct val="30000"/>
              </a:spcBef>
              <a:spcAft>
                <a:spcPct val="0"/>
              </a:spcAft>
              <a:buClrTx/>
              <a:buSzTx/>
              <a:buFontTx/>
              <a:buNone/>
              <a:tabLst/>
              <a:defRPr/>
            </a:pPr>
            <a:endParaRPr lang="es-CO" noProof="0" dirty="0">
              <a:latin typeface="Arial" pitchFamily="30" charset="0"/>
              <a:ea typeface="ＭＳ Ｐゴシック" pitchFamily="30" charset="-128"/>
              <a:cs typeface="ＭＳ Ｐゴシック" pitchFamily="30"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s-CO" noProof="0" dirty="0">
                <a:latin typeface="Arial" pitchFamily="30" charset="0"/>
                <a:ea typeface="ＭＳ Ｐゴシック" pitchFamily="30" charset="-128"/>
                <a:cs typeface="ＭＳ Ｐゴシック" pitchFamily="30" charset="-128"/>
              </a:rPr>
              <a:t>El derecho bajo la 5.</a:t>
            </a:r>
            <a:r>
              <a:rPr lang="es-CO" baseline="30000" noProof="0" dirty="0">
                <a:latin typeface="Arial" pitchFamily="30" charset="0"/>
                <a:ea typeface="ＭＳ Ｐゴシック" pitchFamily="30" charset="-128"/>
                <a:cs typeface="ＭＳ Ｐゴシック" pitchFamily="30" charset="-128"/>
              </a:rPr>
              <a:t>a </a:t>
            </a:r>
            <a:r>
              <a:rPr lang="es-CO" baseline="0" noProof="0" dirty="0">
                <a:latin typeface="Arial" pitchFamily="30" charset="0"/>
                <a:ea typeface="ＭＳ Ｐゴシック" pitchFamily="30" charset="-128"/>
                <a:cs typeface="ＭＳ Ｐゴシック" pitchFamily="30" charset="-128"/>
              </a:rPr>
              <a:t>enmienda a guardar silencio – conocido también como el derecho contra la autoincriminación. “Tomando la </a:t>
            </a:r>
            <a:r>
              <a:rPr lang="es-CO" noProof="0" dirty="0">
                <a:latin typeface="Arial" pitchFamily="30" charset="0"/>
                <a:ea typeface="ＭＳ Ｐゴシック" pitchFamily="30" charset="-128"/>
                <a:cs typeface="ＭＳ Ｐゴシック" pitchFamily="30" charset="-128"/>
              </a:rPr>
              <a:t>5.</a:t>
            </a:r>
            <a:r>
              <a:rPr lang="es-CO" baseline="30000" noProof="0" dirty="0">
                <a:latin typeface="Arial" pitchFamily="30" charset="0"/>
                <a:ea typeface="ＭＳ Ｐゴシック" pitchFamily="30" charset="-128"/>
                <a:cs typeface="ＭＳ Ｐゴシック" pitchFamily="30" charset="-128"/>
              </a:rPr>
              <a:t>a</a:t>
            </a:r>
            <a:r>
              <a:rPr lang="es-CO" baseline="0" noProof="0" dirty="0">
                <a:latin typeface="Arial" pitchFamily="30" charset="0"/>
                <a:ea typeface="ＭＳ Ｐゴシック" pitchFamily="30" charset="-128"/>
                <a:cs typeface="ＭＳ Ｐゴシック" pitchFamily="30" charset="-128"/>
              </a:rPr>
              <a:t>”</a:t>
            </a:r>
          </a:p>
          <a:p>
            <a:pPr eaLnBrk="1" hangingPunct="1"/>
            <a:endParaRPr lang="es-CO" baseline="0" noProof="0" dirty="0">
              <a:latin typeface="Arial" pitchFamily="30" charset="0"/>
              <a:ea typeface="ＭＳ Ｐゴシック" pitchFamily="30" charset="-128"/>
              <a:cs typeface="ＭＳ Ｐゴシック" charset="-128"/>
            </a:endParaRPr>
          </a:p>
          <a:p>
            <a:pPr eaLnBrk="1" hangingPunct="1"/>
            <a:r>
              <a:rPr lang="es-CO" baseline="0" noProof="0" dirty="0">
                <a:latin typeface="Arial" pitchFamily="30" charset="0"/>
                <a:ea typeface="ＭＳ Ｐゴシック" pitchFamily="30" charset="-128"/>
                <a:cs typeface="ＭＳ Ｐゴシック" charset="-128"/>
              </a:rPr>
              <a:t>El derecho bajo la 4</a:t>
            </a:r>
            <a:r>
              <a:rPr lang="es-CO" noProof="0" dirty="0">
                <a:latin typeface="Arial" pitchFamily="30" charset="0"/>
                <a:ea typeface="ＭＳ Ｐゴシック" pitchFamily="30" charset="-128"/>
                <a:cs typeface="ＭＳ Ｐゴシック" pitchFamily="30" charset="-128"/>
              </a:rPr>
              <a:t>.</a:t>
            </a:r>
            <a:r>
              <a:rPr lang="es-CO" baseline="30000" noProof="0" dirty="0">
                <a:latin typeface="Arial" pitchFamily="30" charset="0"/>
                <a:ea typeface="ＭＳ Ｐゴシック" pitchFamily="30" charset="-128"/>
                <a:cs typeface="ＭＳ Ｐゴシック" pitchFamily="30" charset="-128"/>
              </a:rPr>
              <a:t>a </a:t>
            </a:r>
            <a:r>
              <a:rPr lang="es-CO" baseline="0" noProof="0" dirty="0">
                <a:latin typeface="Arial" pitchFamily="30" charset="0"/>
                <a:ea typeface="ＭＳ Ｐゴシック" pitchFamily="30" charset="-128"/>
                <a:cs typeface="ＭＳ Ｐゴシック" pitchFamily="30" charset="-128"/>
              </a:rPr>
              <a:t>enmienda a no ser </a:t>
            </a:r>
            <a:r>
              <a:rPr lang="es-CO" baseline="0" noProof="0" dirty="0" err="1">
                <a:latin typeface="Arial" pitchFamily="30" charset="0"/>
                <a:ea typeface="ＭＳ Ｐゴシック" pitchFamily="30" charset="-128"/>
                <a:cs typeface="ＭＳ Ｐゴシック" pitchFamily="30" charset="-128"/>
              </a:rPr>
              <a:t>sometid</a:t>
            </a:r>
            <a:r>
              <a:rPr lang="es-CO" baseline="0" noProof="0" dirty="0">
                <a:latin typeface="Arial" pitchFamily="30" charset="0"/>
                <a:ea typeface="ＭＳ Ｐゴシック" pitchFamily="30" charset="-128"/>
                <a:cs typeface="ＭＳ Ｐゴシック" pitchFamily="30" charset="-128"/>
              </a:rPr>
              <a:t>@ a “registros e incautaciones irrazonables.” Su derecho de privacidad. </a:t>
            </a:r>
          </a:p>
          <a:p>
            <a:pPr eaLnBrk="1" hangingPunct="1"/>
            <a:endParaRPr lang="es-CO" baseline="0" noProof="0" dirty="0">
              <a:latin typeface="Arial" pitchFamily="30" charset="0"/>
              <a:ea typeface="ＭＳ Ｐゴシック" pitchFamily="30" charset="-128"/>
              <a:cs typeface="ＭＳ Ｐゴシック" charset="-128"/>
            </a:endParaRPr>
          </a:p>
          <a:p>
            <a:pPr eaLnBrk="1" hangingPunct="1"/>
            <a:r>
              <a:rPr lang="es-CO" baseline="0" noProof="0" dirty="0">
                <a:latin typeface="Arial" pitchFamily="30" charset="0"/>
                <a:ea typeface="ＭＳ Ｐゴシック" pitchFamily="30" charset="-128"/>
                <a:cs typeface="ＭＳ Ｐゴシック" charset="-128"/>
              </a:rPr>
              <a:t>La 1</a:t>
            </a:r>
            <a:r>
              <a:rPr lang="es-CO" noProof="0" dirty="0">
                <a:latin typeface="Arial" pitchFamily="30" charset="0"/>
                <a:ea typeface="ＭＳ Ｐゴシック" pitchFamily="30" charset="-128"/>
                <a:cs typeface="ＭＳ Ｐゴシック" pitchFamily="30" charset="-128"/>
              </a:rPr>
              <a:t>.</a:t>
            </a:r>
            <a:r>
              <a:rPr lang="es-CO" baseline="30000" noProof="0" dirty="0">
                <a:latin typeface="Arial" pitchFamily="30" charset="0"/>
                <a:ea typeface="ＭＳ Ｐゴシック" pitchFamily="30" charset="-128"/>
                <a:cs typeface="ＭＳ Ｐゴシック" pitchFamily="30" charset="-128"/>
              </a:rPr>
              <a:t>a</a:t>
            </a:r>
            <a:r>
              <a:rPr lang="es-CO" baseline="0" noProof="0" dirty="0">
                <a:latin typeface="Arial" pitchFamily="30" charset="0"/>
                <a:ea typeface="ＭＳ Ｐゴシック" pitchFamily="30" charset="-128"/>
                <a:cs typeface="ＭＳ Ｐゴシック" pitchFamily="30" charset="-128"/>
              </a:rPr>
              <a:t> enmienda protege la libertad de expresión, de asociación, de religión, etc. </a:t>
            </a:r>
            <a:r>
              <a:rPr lang="es-CO" baseline="30000" noProof="0" dirty="0">
                <a:latin typeface="Arial" pitchFamily="30" charset="0"/>
                <a:ea typeface="ＭＳ Ｐゴシック" pitchFamily="30" charset="-128"/>
                <a:cs typeface="ＭＳ Ｐゴシック" pitchFamily="30" charset="-128"/>
              </a:rPr>
              <a:t> </a:t>
            </a:r>
            <a:endParaRPr lang="en-US" baseline="0" dirty="0">
              <a:latin typeface="Arial" charset="0"/>
              <a:ea typeface="ＭＳ Ｐゴシック" charset="-128"/>
              <a:cs typeface="ＭＳ Ｐゴシック" charset="-128"/>
            </a:endParaRPr>
          </a:p>
          <a:p>
            <a:pPr eaLnBrk="1" hangingPunct="1"/>
            <a:endParaRPr lang="en-US" baseline="0" dirty="0">
              <a:latin typeface="Arial" charset="0"/>
              <a:ea typeface="ＭＳ Ｐゴシック" charset="-128"/>
              <a:cs typeface="ＭＳ Ｐゴシック" charset="-128"/>
            </a:endParaRPr>
          </a:p>
          <a:p>
            <a:pPr eaLnBrk="1" hangingPunct="1"/>
            <a:endParaRPr lang="en-US" baseline="0" dirty="0">
              <a:latin typeface="Arial" charset="0"/>
              <a:ea typeface="ＭＳ Ｐゴシック" charset="-128"/>
              <a:cs typeface="ＭＳ Ｐゴシック" charset="-128"/>
            </a:endParaRPr>
          </a:p>
          <a:p>
            <a:pPr eaLnBrk="1" hangingPunct="1"/>
            <a:endParaRPr lang="en-US" baseline="0" dirty="0">
              <a:latin typeface="Arial" charset="0"/>
              <a:ea typeface="ＭＳ Ｐゴシック" charset="-128"/>
              <a:cs typeface="ＭＳ Ｐゴシック" charset="-128"/>
            </a:endParaRPr>
          </a:p>
          <a:p>
            <a:pPr eaLnBrk="1" hangingPunct="1"/>
            <a:r>
              <a:rPr lang="en-US" baseline="0" dirty="0">
                <a:latin typeface="Arial" charset="0"/>
                <a:ea typeface="ＭＳ Ｐゴシック" charset="-128"/>
                <a:cs typeface="ＭＳ Ｐゴシック" charset="-128"/>
              </a:rPr>
              <a:t> </a:t>
            </a:r>
          </a:p>
        </p:txBody>
      </p:sp>
    </p:spTree>
    <p:extLst>
      <p:ext uri="{BB962C8B-B14F-4D97-AF65-F5344CB8AC3E}">
        <p14:creationId xmlns:p14="http://schemas.microsoft.com/office/powerpoint/2010/main" val="2993264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5BAD9AF-E8D7-6E45-A9A8-4E3DDAEEAB6B}" type="slidenum">
              <a:rPr lang="en-US"/>
              <a:pPr/>
              <a:t>20</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s-CL" noProof="0" dirty="0">
                <a:latin typeface="Arial" charset="0"/>
                <a:ea typeface="ＭＳ Ｐゴシック" charset="-128"/>
                <a:cs typeface="ＭＳ Ｐゴシック" charset="-128"/>
              </a:rPr>
              <a:t>Hay tres niveles diferentes de interacciones con la policía. Es importante poder identificar en cuál nivel usted está, para poder hacer valer sus derechos al máximo.</a:t>
            </a:r>
            <a:endParaRPr lang="es-CL" baseline="0" noProof="0" dirty="0">
              <a:latin typeface="Arial" charset="0"/>
              <a:ea typeface="ＭＳ Ｐゴシック" charset="-128"/>
              <a:cs typeface="ＭＳ Ｐゴシック" charset="-128"/>
            </a:endParaRPr>
          </a:p>
          <a:p>
            <a:pPr eaLnBrk="1" hangingPunct="1"/>
            <a:endParaRPr lang="es-VE" baseline="0" noProof="0" dirty="0">
              <a:latin typeface="Arial" charset="0"/>
              <a:ea typeface="ＭＳ Ｐゴシック" charset="-128"/>
              <a:cs typeface="ＭＳ Ｐゴシック" charset="-128"/>
            </a:endParaRPr>
          </a:p>
          <a:p>
            <a:pPr eaLnBrk="1" hangingPunct="1"/>
            <a:r>
              <a:rPr lang="es-CL" noProof="0" dirty="0">
                <a:latin typeface="Arial" pitchFamily="30" charset="0"/>
                <a:ea typeface="ＭＳ Ｐゴシック" pitchFamily="30" charset="-128"/>
                <a:cs typeface="ＭＳ Ｐゴシック" pitchFamily="30" charset="-128"/>
              </a:rPr>
              <a:t>Vamos a pasar por la línea de tiempo y cubrir todas las posibilidades de un primer encuentro con la policía.</a:t>
            </a:r>
            <a:endParaRPr lang="es-CL" dirty="0">
              <a:latin typeface="Arial" pitchFamily="30" charset="0"/>
              <a:ea typeface="ＭＳ Ｐゴシック" pitchFamily="30" charset="-128"/>
              <a:cs typeface="ＭＳ Ｐゴシック" pitchFamily="30" charset="-128"/>
            </a:endParaRP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noProof="0" dirty="0">
                <a:latin typeface="Arial" pitchFamily="30" charset="0"/>
                <a:ea typeface="ＭＳ Ｐゴシック" pitchFamily="30" charset="-128"/>
                <a:cs typeface="ＭＳ Ｐゴシック" pitchFamily="30" charset="-128"/>
              </a:rPr>
              <a:t>Imagínese una situación en la que l@ enfrenta un policía. Puede ser una situación confusa, agobiante. Quizás usted dice algo que no quiere decir. Tratamos de hacerle recordar la cosa más importante a la gente.</a:t>
            </a:r>
            <a:r>
              <a:rPr lang="es-CL" dirty="0">
                <a:latin typeface="Arial" pitchFamily="30" charset="0"/>
                <a:ea typeface="ＭＳ Ｐゴシック" pitchFamily="30" charset="-128"/>
                <a:cs typeface="ＭＳ Ｐゴシック" pitchFamily="30" charset="-128"/>
              </a:rPr>
              <a:t> </a:t>
            </a:r>
          </a:p>
          <a:p>
            <a:pPr eaLnBrk="1" hangingPunct="1"/>
            <a:r>
              <a:rPr lang="es-CL" dirty="0">
                <a:latin typeface="Arial" pitchFamily="30" charset="0"/>
                <a:ea typeface="ＭＳ Ｐゴシック" pitchFamily="30" charset="-128"/>
                <a:cs typeface="ＭＳ Ｐゴシック" pitchFamily="30" charset="-128"/>
              </a:rPr>
              <a:t>-Es importante hacer valer nuestros derechos incluso si no tenemos nada que esconder. Si no hacemos valer nuestros derechos, entonces solamente </a:t>
            </a:r>
            <a:r>
              <a:rPr lang="es-CL" dirty="0" err="1">
                <a:latin typeface="Arial" pitchFamily="30" charset="0"/>
                <a:ea typeface="ＭＳ Ｐゴシック" pitchFamily="30" charset="-128"/>
                <a:cs typeface="ＭＳ Ｐゴシック" pitchFamily="30" charset="-128"/>
              </a:rPr>
              <a:t>l@s</a:t>
            </a:r>
            <a:r>
              <a:rPr lang="es-CL" dirty="0">
                <a:latin typeface="Arial" pitchFamily="30" charset="0"/>
                <a:ea typeface="ＭＳ Ｐゴシック" pitchFamily="30" charset="-128"/>
                <a:cs typeface="ＭＳ Ｐゴシック" pitchFamily="30" charset="-128"/>
              </a:rPr>
              <a:t> culpables no cumplirán. </a:t>
            </a:r>
            <a:endParaRPr lang="es-CL"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127707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Arial" pitchFamily="-105" charset="0"/>
              <a:buNone/>
              <a:defRPr/>
            </a:pPr>
            <a:r>
              <a:rPr lang="es-CL" noProof="0" dirty="0">
                <a:ea typeface="ＭＳ Ｐゴシック" pitchFamily="-105" charset="-128"/>
                <a:cs typeface="ＭＳ Ｐゴシック" pitchFamily="-105" charset="-128"/>
              </a:rPr>
              <a:t>Podrían decir cosas así como “</a:t>
            </a:r>
            <a:r>
              <a:rPr lang="es-CL" noProof="0" dirty="0" err="1">
                <a:ea typeface="ＭＳ Ｐゴシック" pitchFamily="-105" charset="-128"/>
                <a:cs typeface="ＭＳ Ｐゴシック" pitchFamily="-105" charset="-128"/>
              </a:rPr>
              <a:t>If</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answer</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truthfully</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a:t>
            </a:r>
            <a:r>
              <a:rPr lang="es-CL" noProof="0" dirty="0">
                <a:ea typeface="ＭＳ Ｐゴシック" pitchFamily="-105" charset="-128"/>
                <a:cs typeface="ＭＳ Ｐゴシック" pitchFamily="-105" charset="-128"/>
              </a:rPr>
              <a:t> can </a:t>
            </a:r>
            <a:r>
              <a:rPr lang="es-CL" noProof="0" dirty="0" err="1">
                <a:ea typeface="ＭＳ Ｐゴシック" pitchFamily="-105" charset="-128"/>
                <a:cs typeface="ＭＳ Ｐゴシック" pitchFamily="-105" charset="-128"/>
              </a:rPr>
              <a:t>go</a:t>
            </a:r>
            <a:r>
              <a:rPr lang="es-CL" noProof="0" dirty="0">
                <a:ea typeface="ＭＳ Ｐゴシック" pitchFamily="-105" charset="-128"/>
                <a:cs typeface="ＭＳ Ｐゴシック" pitchFamily="-105" charset="-128"/>
              </a:rPr>
              <a:t> home.” (“Si usted contesta de verdad, puede irse a casa.”). O, “</a:t>
            </a:r>
            <a:r>
              <a:rPr lang="es-CL" noProof="0" dirty="0" err="1">
                <a:ea typeface="ＭＳ Ｐゴシック" pitchFamily="-105" charset="-128"/>
                <a:cs typeface="ＭＳ Ｐゴシック" pitchFamily="-105" charset="-128"/>
              </a:rPr>
              <a:t>If</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tell</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what</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your</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friends</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did</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nothing</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will</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happen</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to</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a:t>
            </a:r>
            <a:r>
              <a:rPr lang="es-CL" noProof="0" dirty="0">
                <a:ea typeface="ＭＳ Ｐゴシック" pitchFamily="-105" charset="-128"/>
                <a:cs typeface="ＭＳ Ｐゴシック" pitchFamily="-105" charset="-128"/>
              </a:rPr>
              <a:t>.” (“Si nos dice lo que hicieron sus </a:t>
            </a:r>
            <a:r>
              <a:rPr lang="es-CL" noProof="0" dirty="0" err="1">
                <a:ea typeface="ＭＳ Ｐゴシック" pitchFamily="-105" charset="-128"/>
                <a:cs typeface="ＭＳ Ｐゴシック" pitchFamily="-105" charset="-128"/>
              </a:rPr>
              <a:t>amig@s</a:t>
            </a:r>
            <a:r>
              <a:rPr lang="es-CL" noProof="0" dirty="0">
                <a:ea typeface="ＭＳ Ｐゴシック" pitchFamily="-105" charset="-128"/>
                <a:cs typeface="ＭＳ Ｐゴシック" pitchFamily="-105" charset="-128"/>
              </a:rPr>
              <a:t>, a usted no le pasará nada.”). O, “</a:t>
            </a:r>
            <a:r>
              <a:rPr lang="es-CL" noProof="0" dirty="0" err="1">
                <a:ea typeface="ＭＳ Ｐゴシック" pitchFamily="-105" charset="-128"/>
                <a:cs typeface="ＭＳ Ｐゴシック" pitchFamily="-105" charset="-128"/>
              </a:rPr>
              <a:t>If</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tell</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the</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truth</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don’t</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need</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an</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attorney</a:t>
            </a:r>
            <a:r>
              <a:rPr lang="es-CL" noProof="0" dirty="0">
                <a:ea typeface="ＭＳ Ｐゴシック" pitchFamily="-105" charset="-128"/>
                <a:cs typeface="ＭＳ Ｐゴシック" pitchFamily="-105" charset="-128"/>
              </a:rPr>
              <a:t>.” (“Si usted dice la verdad, no necesita a un abogado.”). O, “</a:t>
            </a:r>
            <a:r>
              <a:rPr lang="es-CL" noProof="0" dirty="0" err="1">
                <a:ea typeface="ＭＳ Ｐゴシック" pitchFamily="-105" charset="-128"/>
                <a:cs typeface="ＭＳ Ｐゴシック" pitchFamily="-105" charset="-128"/>
              </a:rPr>
              <a:t>If</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don’t</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confess</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you</a:t>
            </a:r>
            <a:r>
              <a:rPr lang="es-CL" noProof="0" dirty="0">
                <a:ea typeface="ＭＳ Ｐゴシック" pitchFamily="-105" charset="-128"/>
                <a:cs typeface="ＭＳ Ｐゴシック" pitchFamily="-105" charset="-128"/>
              </a:rPr>
              <a:t> can </a:t>
            </a:r>
            <a:r>
              <a:rPr lang="es-CL" noProof="0" dirty="0" err="1">
                <a:ea typeface="ＭＳ Ｐゴシック" pitchFamily="-105" charset="-128"/>
                <a:cs typeface="ＭＳ Ｐゴシック" pitchFamily="-105" charset="-128"/>
              </a:rPr>
              <a:t>go</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to</a:t>
            </a:r>
            <a:r>
              <a:rPr lang="es-CL" noProof="0" dirty="0">
                <a:ea typeface="ＭＳ Ｐゴシック" pitchFamily="-105" charset="-128"/>
                <a:cs typeface="ＭＳ Ｐゴシック" pitchFamily="-105" charset="-128"/>
              </a:rPr>
              <a:t> trial as </a:t>
            </a:r>
            <a:r>
              <a:rPr lang="es-CL" noProof="0" dirty="0" err="1">
                <a:ea typeface="ＭＳ Ｐゴシック" pitchFamily="-105" charset="-128"/>
                <a:cs typeface="ＭＳ Ｐゴシック" pitchFamily="-105" charset="-128"/>
              </a:rPr>
              <a:t>an</a:t>
            </a:r>
            <a:r>
              <a:rPr lang="es-CL" noProof="0" dirty="0">
                <a:ea typeface="ＭＳ Ｐゴシック" pitchFamily="-105" charset="-128"/>
                <a:cs typeface="ＭＳ Ｐゴシック" pitchFamily="-105" charset="-128"/>
              </a:rPr>
              <a:t> </a:t>
            </a:r>
            <a:r>
              <a:rPr lang="es-CL" noProof="0" dirty="0" err="1">
                <a:ea typeface="ＭＳ Ｐゴシック" pitchFamily="-105" charset="-128"/>
                <a:cs typeface="ＭＳ Ｐゴシック" pitchFamily="-105" charset="-128"/>
              </a:rPr>
              <a:t>adult</a:t>
            </a:r>
            <a:r>
              <a:rPr lang="es-CL" noProof="0" dirty="0">
                <a:ea typeface="ＭＳ Ｐゴシック" pitchFamily="-105" charset="-128"/>
                <a:cs typeface="ＭＳ Ｐゴシック" pitchFamily="-105" charset="-128"/>
              </a:rPr>
              <a:t>.” (“Si usted no confiesa, puede ser juzgad@ como </a:t>
            </a:r>
            <a:r>
              <a:rPr lang="es-CL" noProof="0" dirty="0" err="1">
                <a:ea typeface="ＭＳ Ｐゴシック" pitchFamily="-105" charset="-128"/>
                <a:cs typeface="ＭＳ Ｐゴシック" pitchFamily="-105" charset="-128"/>
              </a:rPr>
              <a:t>adult</a:t>
            </a:r>
            <a:r>
              <a:rPr lang="es-CL" noProof="0" dirty="0">
                <a:ea typeface="ＭＳ Ｐゴシック" pitchFamily="-105" charset="-128"/>
                <a:cs typeface="ＭＳ Ｐゴシック" pitchFamily="-105" charset="-128"/>
              </a:rPr>
              <a:t>@.”).</a:t>
            </a:r>
            <a:r>
              <a:rPr lang="en-US" dirty="0">
                <a:ea typeface="ＭＳ Ｐゴシック" pitchFamily="-105" charset="-128"/>
                <a:cs typeface="ＭＳ Ｐゴシック" pitchFamily="-105" charset="-128"/>
              </a:rPr>
              <a:t>- </a:t>
            </a:r>
          </a:p>
          <a:p>
            <a:pPr eaLnBrk="1" hangingPunct="1">
              <a:buFontTx/>
              <a:buChar char="-"/>
              <a:defRPr/>
            </a:pPr>
            <a:r>
              <a:rPr lang="es-CL" baseline="0" noProof="0" dirty="0">
                <a:ea typeface="ＭＳ Ｐゴシック" pitchFamily="-105" charset="-128"/>
                <a:cs typeface="ＭＳ Ｐゴシック" pitchFamily="-105" charset="-128"/>
              </a:rPr>
              <a:t>Recuerde, lo mejor es pedir un abogado antes de decir nada. Pedir un abogado no l@ hace culpable, no importa lo que le digan.</a:t>
            </a:r>
          </a:p>
          <a:p>
            <a:pPr eaLnBrk="1" hangingPunct="1">
              <a:buFontTx/>
              <a:buChar char="-"/>
              <a:defRPr/>
            </a:pPr>
            <a:r>
              <a:rPr lang="es-VE" baseline="0" noProof="0" dirty="0">
                <a:ea typeface="ＭＳ Ｐゴシック" pitchFamily="-105" charset="-128"/>
                <a:cs typeface="ＭＳ Ｐゴシック" pitchFamily="-105" charset="-128"/>
              </a:rPr>
              <a:t>A veces, usted no podrá irse a casa, a pesar de lo que le digan.</a:t>
            </a:r>
            <a:endParaRPr lang="es-VE" noProof="0" dirty="0"/>
          </a:p>
        </p:txBody>
      </p:sp>
      <p:sp>
        <p:nvSpPr>
          <p:cNvPr id="4" name="Slide Number Placeholder 3"/>
          <p:cNvSpPr>
            <a:spLocks noGrp="1"/>
          </p:cNvSpPr>
          <p:nvPr>
            <p:ph type="sldNum" sz="quarter" idx="10"/>
          </p:nvPr>
        </p:nvSpPr>
        <p:spPr/>
        <p:txBody>
          <a:bodyPr/>
          <a:lstStyle/>
          <a:p>
            <a:pPr>
              <a:defRPr/>
            </a:pPr>
            <a:fld id="{E6418A54-5865-034C-85E0-0A8B60430ADB}" type="slidenum">
              <a:rPr lang="en-US" smtClean="0"/>
              <a:pPr>
                <a:defRPr/>
              </a:pPr>
              <a:t>21</a:t>
            </a:fld>
            <a:endParaRPr lang="en-US"/>
          </a:p>
        </p:txBody>
      </p:sp>
    </p:spTree>
    <p:extLst>
      <p:ext uri="{BB962C8B-B14F-4D97-AF65-F5344CB8AC3E}">
        <p14:creationId xmlns:p14="http://schemas.microsoft.com/office/powerpoint/2010/main" val="13108087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4D0C1F5-80F8-BD4A-AADD-B411DB7D7323}" type="slidenum">
              <a:rPr lang="en-US"/>
              <a:pPr/>
              <a:t>22</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r>
              <a:rPr lang="es-CL" noProof="0" dirty="0">
                <a:latin typeface="Arial" charset="0"/>
                <a:ea typeface="ＭＳ Ｐゴシック" charset="-128"/>
                <a:cs typeface="ＭＳ Ｐゴシック" charset="-128"/>
              </a:rPr>
              <a:t>Manos sobre el volante del carro, o en el regazo</a:t>
            </a:r>
            <a:r>
              <a:rPr lang="es-CL" baseline="0" noProof="0" dirty="0">
                <a:latin typeface="Arial" charset="0"/>
                <a:ea typeface="ＭＳ Ｐゴシック" charset="-128"/>
                <a:cs typeface="ＭＳ Ｐゴシック" charset="-128"/>
              </a:rPr>
              <a:t>.</a:t>
            </a:r>
          </a:p>
          <a:p>
            <a:pPr eaLnBrk="1" hangingPunct="1">
              <a:buFontTx/>
              <a:buChar char="-"/>
            </a:pPr>
            <a:r>
              <a:rPr lang="es-CL" baseline="0" noProof="0" dirty="0">
                <a:latin typeface="Arial" charset="0"/>
                <a:ea typeface="ＭＳ Ｐゴシック" charset="-128"/>
                <a:cs typeface="ＭＳ Ｐゴシック" charset="-128"/>
              </a:rPr>
              <a:t>Manos fuera de los bolsillos y en los muslos, si usted está en la calle.</a:t>
            </a:r>
          </a:p>
          <a:p>
            <a:pPr eaLnBrk="1" hangingPunct="1">
              <a:buFontTx/>
              <a:buChar char="-"/>
            </a:pPr>
            <a:endParaRPr lang="es-CL" baseline="0" dirty="0">
              <a:latin typeface="Arial" charset="0"/>
              <a:ea typeface="ＭＳ Ｐゴシック" charset="-128"/>
              <a:cs typeface="ＭＳ Ｐゴシック" charset="-128"/>
            </a:endParaRPr>
          </a:p>
          <a:p>
            <a:pPr eaLnBrk="1" hangingPunct="1">
              <a:buFontTx/>
              <a:buChar char="-"/>
            </a:pPr>
            <a:r>
              <a:rPr lang="es-CL" baseline="0" noProof="0" dirty="0">
                <a:latin typeface="Arial" charset="0"/>
                <a:ea typeface="ＭＳ Ｐゴシック" charset="-128"/>
                <a:cs typeface="ＭＳ Ｐゴシック" charset="-128"/>
              </a:rPr>
              <a:t>Si usted lleva un arma legal, se le recomienda avisarles a </a:t>
            </a:r>
            <a:r>
              <a:rPr lang="es-CL" baseline="0" noProof="0" dirty="0" err="1">
                <a:latin typeface="Arial" charset="0"/>
                <a:ea typeface="ＭＳ Ｐゴシック" charset="-128"/>
                <a:cs typeface="ＭＳ Ｐゴシック" charset="-128"/>
              </a:rPr>
              <a:t>l@s</a:t>
            </a:r>
            <a:r>
              <a:rPr lang="es-CL" baseline="0" noProof="0" dirty="0">
                <a:latin typeface="Arial" charset="0"/>
                <a:ea typeface="ＭＳ Ｐゴシック" charset="-128"/>
                <a:cs typeface="ＭＳ Ｐゴシック" charset="-128"/>
              </a:rPr>
              <a:t> policías de d</a:t>
            </a:r>
            <a:r>
              <a:rPr lang="es-CL" dirty="0" err="1">
                <a:solidFill>
                  <a:srgbClr val="000000"/>
                </a:solidFill>
                <a:latin typeface="Abadi MT Condensed Extra Bold" charset="0"/>
              </a:rPr>
              <a:t>ó</a:t>
            </a:r>
            <a:r>
              <a:rPr lang="es-CL" baseline="0" noProof="0" dirty="0" err="1">
                <a:latin typeface="Arial" charset="0"/>
                <a:ea typeface="ＭＳ Ｐゴシック" charset="-128"/>
                <a:cs typeface="ＭＳ Ｐゴシック" charset="-128"/>
              </a:rPr>
              <a:t>nde</a:t>
            </a:r>
            <a:r>
              <a:rPr lang="es-CL" baseline="0" noProof="0" dirty="0">
                <a:latin typeface="Arial" charset="0"/>
                <a:ea typeface="ＭＳ Ｐゴシック" charset="-128"/>
                <a:cs typeface="ＭＳ Ｐゴシック" charset="-128"/>
              </a:rPr>
              <a:t> está ubicado. Podrían incautarlo temporalmente, mientras están interactuando con usted. </a:t>
            </a:r>
          </a:p>
          <a:p>
            <a:pPr eaLnBrk="1" hangingPunct="1">
              <a:buFontTx/>
              <a:buChar char="-"/>
            </a:pPr>
            <a:r>
              <a:rPr lang="es-CL" baseline="0" noProof="0" dirty="0">
                <a:latin typeface="Arial" charset="0"/>
                <a:ea typeface="ＭＳ Ｐゴシック" charset="-128"/>
                <a:cs typeface="ＭＳ Ｐゴシック" charset="-128"/>
              </a:rPr>
              <a:t>Nunca es bueno estar en una situación donde es su palabra contra la de un policía..</a:t>
            </a:r>
            <a:r>
              <a:rPr lang="es-CL" baseline="0" dirty="0">
                <a:latin typeface="Arial" charset="0"/>
                <a:ea typeface="ＭＳ Ｐゴシック" charset="-128"/>
                <a:cs typeface="ＭＳ Ｐゴシック" charset="-128"/>
              </a:rPr>
              <a:t>.</a:t>
            </a:r>
          </a:p>
          <a:p>
            <a:pPr eaLnBrk="1" hangingPunct="1">
              <a:buFontTx/>
              <a:buChar char="-"/>
            </a:pPr>
            <a:r>
              <a:rPr lang="es-CL" baseline="0" noProof="0" dirty="0">
                <a:latin typeface="Arial" charset="0"/>
                <a:ea typeface="ＭＳ Ｐゴシック" charset="-128"/>
                <a:cs typeface="ＭＳ Ｐゴシック" charset="-128"/>
              </a:rPr>
              <a:t>No use sarcasmo, no debata, etc.  Presuma que su </a:t>
            </a:r>
            <a:r>
              <a:rPr lang="es-CL" baseline="0" noProof="0" dirty="0" err="1">
                <a:latin typeface="Arial" charset="0"/>
                <a:ea typeface="ＭＳ Ｐゴシック" charset="-128"/>
                <a:cs typeface="ＭＳ Ｐゴシック" charset="-128"/>
              </a:rPr>
              <a:t>abuel</a:t>
            </a:r>
            <a:r>
              <a:rPr lang="es-CL" baseline="0" noProof="0" dirty="0">
                <a:latin typeface="Arial" charset="0"/>
                <a:ea typeface="ＭＳ Ｐゴシック" charset="-128"/>
                <a:cs typeface="ＭＳ Ｐゴシック" charset="-128"/>
              </a:rPr>
              <a:t>@, </a:t>
            </a:r>
            <a:r>
              <a:rPr lang="es-CL" baseline="0" noProof="0" dirty="0" err="1">
                <a:latin typeface="Arial" charset="0"/>
                <a:ea typeface="ＭＳ Ｐゴシック" charset="-128"/>
                <a:cs typeface="ＭＳ Ｐゴシック" charset="-128"/>
              </a:rPr>
              <a:t>l@s</a:t>
            </a:r>
            <a:r>
              <a:rPr lang="es-CL" baseline="0" noProof="0" dirty="0">
                <a:latin typeface="Arial" charset="0"/>
                <a:ea typeface="ＭＳ Ｐゴシック" charset="-128"/>
                <a:cs typeface="ＭＳ Ｐゴシック" charset="-128"/>
              </a:rPr>
              <a:t> </a:t>
            </a:r>
            <a:r>
              <a:rPr lang="es-CL" baseline="0" noProof="0" dirty="0" err="1">
                <a:latin typeface="Arial" charset="0"/>
                <a:ea typeface="ＭＳ Ｐゴシック" charset="-128"/>
                <a:cs typeface="ＭＳ Ｐゴシック" charset="-128"/>
              </a:rPr>
              <a:t>jurad@s</a:t>
            </a:r>
            <a:r>
              <a:rPr lang="es-CL" baseline="0" noProof="0" dirty="0">
                <a:latin typeface="Arial" charset="0"/>
                <a:ea typeface="ＭＳ Ｐゴシック" charset="-128"/>
                <a:cs typeface="ＭＳ Ｐゴシック" charset="-128"/>
              </a:rPr>
              <a:t>, el juez podrían terminar escuchando esta conversación en el tribunal.</a:t>
            </a:r>
          </a:p>
          <a:p>
            <a:pPr eaLnBrk="1" hangingPunct="1">
              <a:buFontTx/>
              <a:buChar char="-"/>
            </a:pPr>
            <a:r>
              <a:rPr lang="es-CL" baseline="0" noProof="0" dirty="0">
                <a:latin typeface="Arial" charset="0"/>
                <a:ea typeface="ＭＳ Ｐゴシック" charset="-128"/>
                <a:cs typeface="ＭＳ Ｐゴシック" charset="-128"/>
              </a:rPr>
              <a:t>Las leyes sobre la grabación de la policía son diferentes en algunos estados. En la mayoría de los estados, usted tiene el derecho a grabar en público siempre y cuando tengan aviso de que usted está grabando</a:t>
            </a:r>
            <a:r>
              <a:rPr lang="es-CL" baseline="0" dirty="0">
                <a:latin typeface="Arial" charset="0"/>
                <a:ea typeface="ＭＳ Ｐゴシック" charset="-128"/>
                <a:cs typeface="ＭＳ Ｐゴシック" charset="-128"/>
              </a:rPr>
              <a:t>. Pueden </a:t>
            </a:r>
            <a:r>
              <a:rPr lang="es-CL" baseline="0" dirty="0" err="1">
                <a:latin typeface="Arial" charset="0"/>
                <a:ea typeface="ＭＳ Ｐゴシック" charset="-128"/>
                <a:cs typeface="ＭＳ Ｐゴシック" charset="-128"/>
              </a:rPr>
              <a:t>hacerl</a:t>
            </a:r>
            <a:r>
              <a:rPr lang="es-CL" baseline="0" dirty="0">
                <a:latin typeface="Arial" charset="0"/>
                <a:ea typeface="ＭＳ Ｐゴシック" charset="-128"/>
                <a:cs typeface="ＭＳ Ｐゴシック" charset="-128"/>
              </a:rPr>
              <a:t>@ retroceder (“</a:t>
            </a:r>
            <a:r>
              <a:rPr lang="es-CL" baseline="0" dirty="0" err="1">
                <a:latin typeface="Arial" charset="0"/>
                <a:ea typeface="ＭＳ Ｐゴシック" charset="-128"/>
                <a:cs typeface="ＭＳ Ｐゴシック" charset="-128"/>
              </a:rPr>
              <a:t>Copwatching</a:t>
            </a:r>
            <a:r>
              <a:rPr lang="es-CL" baseline="0" dirty="0">
                <a:latin typeface="Arial" charset="0"/>
                <a:ea typeface="ＭＳ Ｐゴシック" charset="-128"/>
                <a:cs typeface="ＭＳ Ｐゴシック" charset="-128"/>
              </a:rPr>
              <a:t>”—la actividad de observar a la policía— normalmente se hace a una distancia de 8-10 pies del arresto/investigación, pero </a:t>
            </a:r>
            <a:r>
              <a:rPr lang="es-CL" dirty="0" err="1">
                <a:solidFill>
                  <a:srgbClr val="000000"/>
                </a:solidFill>
                <a:latin typeface="Abadi MT Condensed Extra Bold" charset="0"/>
              </a:rPr>
              <a:t>é</a:t>
            </a:r>
            <a:r>
              <a:rPr lang="es-CL" baseline="0" dirty="0" err="1">
                <a:latin typeface="Arial" charset="0"/>
                <a:ea typeface="ＭＳ Ｐゴシック" charset="-128"/>
                <a:cs typeface="ＭＳ Ｐゴシック" charset="-128"/>
              </a:rPr>
              <a:t>sto</a:t>
            </a:r>
            <a:r>
              <a:rPr lang="es-CL" baseline="0" dirty="0">
                <a:latin typeface="Arial" charset="0"/>
                <a:ea typeface="ＭＳ Ｐゴシック" charset="-128"/>
                <a:cs typeface="ＭＳ Ｐゴシック" charset="-128"/>
              </a:rPr>
              <a:t> puede variar mucho). </a:t>
            </a:r>
          </a:p>
          <a:p>
            <a:pPr eaLnBrk="1" hangingPunct="1">
              <a:buFontTx/>
              <a:buChar char="-"/>
            </a:pPr>
            <a:r>
              <a:rPr lang="es-CL" baseline="0" dirty="0">
                <a:latin typeface="Arial" charset="0"/>
                <a:ea typeface="ＭＳ Ｐゴシック" charset="-128"/>
                <a:cs typeface="ＭＳ Ｐゴシック" charset="-128"/>
              </a:rPr>
              <a:t>Lo esencial: no haga que usted y sus filmaciones sean </a:t>
            </a:r>
            <a:r>
              <a:rPr lang="es-CL" baseline="0" dirty="0" err="1">
                <a:latin typeface="Arial" charset="0"/>
                <a:ea typeface="ＭＳ Ｐゴシック" charset="-128"/>
                <a:cs typeface="ＭＳ Ｐゴシック" charset="-128"/>
              </a:rPr>
              <a:t>arrestad@s</a:t>
            </a:r>
            <a:r>
              <a:rPr lang="es-CL" baseline="0" dirty="0">
                <a:latin typeface="Arial" charset="0"/>
                <a:ea typeface="ＭＳ Ｐゴシック" charset="-128"/>
                <a:cs typeface="ＭＳ Ｐゴシック" charset="-128"/>
              </a:rPr>
              <a:t>...</a:t>
            </a:r>
            <a:endParaRPr lang="es-CL"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405170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4D0C1F5-80F8-BD4A-AADD-B411DB7D7323}" type="slidenum">
              <a:rPr lang="en-US"/>
              <a:pPr/>
              <a:t>23</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r>
              <a:rPr lang="en-US" dirty="0">
                <a:latin typeface="Arial" charset="0"/>
                <a:ea typeface="ＭＳ Ｐゴシック" charset="-128"/>
                <a:cs typeface="ＭＳ Ｐゴシック" charset="-128"/>
              </a:rPr>
              <a:t> E</a:t>
            </a:r>
            <a:r>
              <a:rPr lang="es-CL" noProof="0" dirty="0">
                <a:latin typeface="Arial" charset="0"/>
                <a:ea typeface="ＭＳ Ｐゴシック" charset="-128"/>
                <a:cs typeface="ＭＳ Ｐゴシック" charset="-128"/>
              </a:rPr>
              <a:t>l primer nivel es “mera conversación.” </a:t>
            </a:r>
          </a:p>
          <a:p>
            <a:pPr eaLnBrk="1" hangingPunct="1">
              <a:buFontTx/>
              <a:buChar char="-"/>
            </a:pPr>
            <a:endParaRPr lang="en-US" dirty="0">
              <a:latin typeface="Arial" charset="0"/>
              <a:ea typeface="ＭＳ Ｐゴシック" charset="-128"/>
              <a:cs typeface="ＭＳ Ｐゴシック" charset="-128"/>
            </a:endParaRPr>
          </a:p>
          <a:p>
            <a:pPr eaLnBrk="1" hangingPunct="1">
              <a:buFontTx/>
              <a:buChar char="-"/>
            </a:pPr>
            <a:r>
              <a:rPr lang="es-CL" noProof="0" dirty="0">
                <a:latin typeface="Arial" charset="0"/>
                <a:ea typeface="ＭＳ Ｐゴシック" charset="-128"/>
                <a:cs typeface="ＭＳ Ｐゴシック" charset="-128"/>
              </a:rPr>
              <a:t>La policía tiene el mismo derecho que cualquier </a:t>
            </a:r>
            <a:r>
              <a:rPr lang="es-CL" noProof="0" dirty="0" err="1">
                <a:latin typeface="Arial" charset="0"/>
                <a:ea typeface="ＭＳ Ｐゴシック" charset="-128"/>
                <a:cs typeface="ＭＳ Ｐゴシック" charset="-128"/>
              </a:rPr>
              <a:t>otr</a:t>
            </a:r>
            <a:r>
              <a:rPr lang="es-CL" noProof="0" dirty="0">
                <a:latin typeface="Arial" charset="0"/>
                <a:ea typeface="ＭＳ Ｐゴシック" charset="-128"/>
                <a:cs typeface="ＭＳ Ｐゴシック" charset="-128"/>
              </a:rPr>
              <a:t>@ </a:t>
            </a:r>
            <a:r>
              <a:rPr lang="es-CL" noProof="0" dirty="0" err="1">
                <a:latin typeface="Arial" charset="0"/>
                <a:ea typeface="ＭＳ Ｐゴシック" charset="-128"/>
                <a:cs typeface="ＭＳ Ｐゴシック" charset="-128"/>
              </a:rPr>
              <a:t>ciudadan</a:t>
            </a:r>
            <a:r>
              <a:rPr lang="es-CL" noProof="0" dirty="0">
                <a:latin typeface="Arial" charset="0"/>
                <a:ea typeface="ＭＳ Ｐゴシック" charset="-128"/>
                <a:cs typeface="ＭＳ Ｐゴシック" charset="-128"/>
              </a:rPr>
              <a:t>@ a acercarse de usted y preguntarle sobre circunstancias de interés, pero usted no tiene que responderles, igual que no tiene que responderle a un extraño en la calle (D</a:t>
            </a:r>
            <a:r>
              <a:rPr lang="en-US" sz="1200" b="0" i="0" kern="1200" dirty="0">
                <a:solidFill>
                  <a:schemeClr val="tx1"/>
                </a:solidFill>
                <a:effectLst/>
                <a:latin typeface="+mn-lt"/>
                <a:ea typeface="+mn-ea"/>
                <a:cs typeface="+mn-cs"/>
              </a:rPr>
              <a:t>é</a:t>
            </a:r>
            <a:r>
              <a:rPr lang="es-CL" noProof="0" dirty="0">
                <a:latin typeface="Arial" charset="0"/>
                <a:ea typeface="ＭＳ Ｐゴシック" charset="-128"/>
                <a:cs typeface="ＭＳ Ｐゴシック" charset="-128"/>
              </a:rPr>
              <a:t> un ejemplo, como alguien que pide un numero de seguro social)</a:t>
            </a:r>
          </a:p>
          <a:p>
            <a:pPr eaLnBrk="1" hangingPunct="1">
              <a:buFontTx/>
              <a:buChar char="-"/>
            </a:pPr>
            <a:endParaRPr lang="es-CL" dirty="0">
              <a:latin typeface="Arial" pitchFamily="30" charset="0"/>
              <a:ea typeface="ＭＳ Ｐゴシック" pitchFamily="30" charset="-128"/>
              <a:cs typeface="ＭＳ Ｐゴシック" pitchFamily="30" charset="-128"/>
            </a:endParaRPr>
          </a:p>
          <a:p>
            <a:pPr eaLnBrk="1" hangingPunct="1">
              <a:buFontTx/>
              <a:buChar char="-"/>
            </a:pPr>
            <a:r>
              <a:rPr lang="es-CL" dirty="0">
                <a:latin typeface="Arial" pitchFamily="30" charset="0"/>
                <a:ea typeface="ＭＳ Ｐゴシック" pitchFamily="30" charset="-128"/>
                <a:cs typeface="ＭＳ Ｐゴシック" pitchFamily="30" charset="-128"/>
              </a:rPr>
              <a:t>Dígalo en voz alta, porque el silencio = el acuerdo en términos legales. No cuente</a:t>
            </a:r>
            <a:r>
              <a:rPr lang="es-CL" noProof="0" dirty="0">
                <a:latin typeface="Arial" pitchFamily="30" charset="0"/>
                <a:ea typeface="ＭＳ Ｐゴシック" pitchFamily="30" charset="-128"/>
                <a:cs typeface="ＭＳ Ｐゴシック" pitchFamily="30" charset="-128"/>
              </a:rPr>
              <a:t> con el silencio ni con gestos. De hecho, según un NUEVO CASO DE LA CORTE SUPREMA, usted tiene que hacer valer sus derechos en palabras. El silencio es </a:t>
            </a:r>
            <a:r>
              <a:rPr lang="es-VE" noProof="0" dirty="0">
                <a:latin typeface="Arial" pitchFamily="30" charset="0"/>
                <a:ea typeface="ＭＳ Ｐゴシック" pitchFamily="30" charset="-128"/>
                <a:cs typeface="ＭＳ Ｐゴシック" pitchFamily="30" charset="-128"/>
              </a:rPr>
              <a:t>considerado como el acuerdo/el consentimiento. Si usted está silencios@, </a:t>
            </a:r>
            <a:r>
              <a:rPr lang="es-VE" noProof="0" dirty="0" err="1">
                <a:latin typeface="Arial" pitchFamily="30" charset="0"/>
                <a:ea typeface="ＭＳ Ｐゴシック" pitchFamily="30" charset="-128"/>
                <a:cs typeface="ＭＳ Ｐゴシック" pitchFamily="30" charset="-128"/>
              </a:rPr>
              <a:t>ell</a:t>
            </a:r>
            <a:r>
              <a:rPr lang="es-VE" noProof="0" dirty="0">
                <a:latin typeface="Arial" pitchFamily="30" charset="0"/>
                <a:ea typeface="ＭＳ Ｐゴシック" pitchFamily="30" charset="-128"/>
                <a:cs typeface="ＭＳ Ｐゴシック" pitchFamily="30" charset="-128"/>
              </a:rPr>
              <a:t>@ harán lo que les d</a:t>
            </a:r>
            <a:r>
              <a:rPr lang="es-VE" sz="1200" b="0" i="0" kern="1200" dirty="0">
                <a:solidFill>
                  <a:schemeClr val="tx1"/>
                </a:solidFill>
                <a:effectLst/>
                <a:latin typeface="+mn-lt"/>
                <a:ea typeface="+mn-ea"/>
                <a:cs typeface="+mn-cs"/>
              </a:rPr>
              <a:t>é</a:t>
            </a:r>
            <a:r>
              <a:rPr lang="es-VE" noProof="0" dirty="0">
                <a:latin typeface="Arial" pitchFamily="30" charset="0"/>
                <a:ea typeface="ＭＳ Ｐゴシック" pitchFamily="30" charset="-128"/>
                <a:cs typeface="ＭＳ Ｐゴシック" pitchFamily="30" charset="-128"/>
              </a:rPr>
              <a:t> la gana. El caso </a:t>
            </a:r>
            <a:r>
              <a:rPr lang="es-VE" dirty="0" err="1">
                <a:hlinkClick r:id="rId3"/>
              </a:rPr>
              <a:t>Berghuis</a:t>
            </a:r>
            <a:r>
              <a:rPr lang="es-VE" dirty="0">
                <a:hlinkClick r:id="rId3"/>
              </a:rPr>
              <a:t> v. </a:t>
            </a:r>
            <a:r>
              <a:rPr lang="es-VE" dirty="0" err="1">
                <a:hlinkClick r:id="rId3"/>
              </a:rPr>
              <a:t>Thompkins</a:t>
            </a:r>
            <a:r>
              <a:rPr lang="es-VE" dirty="0"/>
              <a:t> (2010), reduce a</a:t>
            </a:r>
            <a:r>
              <a:rPr lang="en-US" sz="1200" b="0" i="0" kern="1200" dirty="0">
                <a:solidFill>
                  <a:schemeClr val="tx1"/>
                </a:solidFill>
                <a:effectLst/>
                <a:latin typeface="+mn-lt"/>
                <a:ea typeface="+mn-ea"/>
                <a:cs typeface="+mn-cs"/>
              </a:rPr>
              <a:t>ú</a:t>
            </a:r>
            <a:r>
              <a:rPr lang="es-VE" dirty="0"/>
              <a:t>n más las protecciones para </a:t>
            </a:r>
            <a:r>
              <a:rPr lang="es-VE" dirty="0" err="1"/>
              <a:t>l@s</a:t>
            </a:r>
            <a:r>
              <a:rPr lang="es-VE" dirty="0"/>
              <a:t> </a:t>
            </a:r>
            <a:r>
              <a:rPr lang="es-VE" dirty="0" err="1"/>
              <a:t>acusad@s</a:t>
            </a:r>
            <a:r>
              <a:rPr lang="en-US" dirty="0"/>
              <a:t>. </a:t>
            </a:r>
            <a:endParaRPr lang="en-US"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s-CL" noProof="0" dirty="0">
                <a:latin typeface="Arial" charset="0"/>
                <a:ea typeface="ＭＳ Ｐゴシック" charset="-128"/>
                <a:cs typeface="ＭＳ Ｐゴシック" charset="-128"/>
              </a:rPr>
              <a:t>Los límites de la fase “mera conversación”:</a:t>
            </a:r>
            <a:endParaRPr lang="es-CL" baseline="0" noProof="0"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s-VE" noProof="0" dirty="0">
                <a:latin typeface="Arial" charset="0"/>
                <a:ea typeface="ＭＳ Ｐゴシック" charset="-128"/>
                <a:cs typeface="ＭＳ Ｐゴシック" charset="-128"/>
              </a:rPr>
              <a:t>-Sin la sospecha razonable de que usted </a:t>
            </a:r>
            <a:r>
              <a:rPr lang="es-VE" noProof="0" dirty="0" err="1">
                <a:latin typeface="Arial" charset="0"/>
                <a:ea typeface="ＭＳ Ｐゴシック" charset="-128"/>
                <a:cs typeface="ＭＳ Ｐゴシック" charset="-128"/>
              </a:rPr>
              <a:t>est</a:t>
            </a:r>
            <a:r>
              <a:rPr lang="es-VE" sz="1200" b="0" i="0" kern="1200" dirty="0">
                <a:solidFill>
                  <a:schemeClr val="tx1"/>
                </a:solidFill>
                <a:effectLst/>
                <a:latin typeface="+mn-lt"/>
                <a:ea typeface="+mn-ea"/>
                <a:cs typeface="+mn-cs"/>
              </a:rPr>
              <a:t>é</a:t>
            </a:r>
            <a:r>
              <a:rPr lang="es-VE" noProof="0" dirty="0">
                <a:latin typeface="Arial" charset="0"/>
                <a:ea typeface="ＭＳ Ｐゴシック" charset="-128"/>
                <a:cs typeface="ＭＳ Ｐゴシック" charset="-128"/>
              </a:rPr>
              <a:t> involucrad@ en alguna actividad delictiva, un policía no puede </a:t>
            </a:r>
            <a:r>
              <a:rPr lang="es-VE" noProof="0" dirty="0" err="1">
                <a:latin typeface="Arial" charset="0"/>
                <a:ea typeface="ＭＳ Ｐゴシック" charset="-128"/>
                <a:cs typeface="ＭＳ Ｐゴシック" charset="-128"/>
              </a:rPr>
              <a:t>detenerl</a:t>
            </a:r>
            <a:r>
              <a:rPr lang="es-VE" noProof="0" dirty="0">
                <a:latin typeface="Arial" charset="0"/>
                <a:ea typeface="ＭＳ Ｐゴシック" charset="-128"/>
                <a:cs typeface="ＭＳ Ｐゴシック" charset="-128"/>
              </a:rPr>
              <a:t>@.</a:t>
            </a:r>
            <a:r>
              <a:rPr lang="es-VE" baseline="0" noProof="0" dirty="0">
                <a:latin typeface="Arial" charset="0"/>
                <a:ea typeface="ＭＳ Ｐゴシック" charset="-128"/>
                <a:cs typeface="ＭＳ Ｐゴシック" charset="-128"/>
              </a:rPr>
              <a:t>  </a:t>
            </a:r>
            <a:r>
              <a:rPr lang="es-VE" noProof="0" dirty="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s-VE" dirty="0">
                <a:latin typeface="Arial" charset="0"/>
                <a:ea typeface="ＭＳ Ｐゴシック" charset="-128"/>
                <a:cs typeface="ＭＳ Ｐゴシック" charset="-128"/>
              </a:rPr>
              <a:t>Usted no tiene que responder ninguna pregunta en este nivel de interacción.</a:t>
            </a:r>
          </a:p>
          <a:p>
            <a:pPr marL="0" marR="0" indent="0" algn="l" defTabSz="914400" rtl="0" eaLnBrk="1" fontAlgn="base" latinLnBrk="0" hangingPunct="1">
              <a:lnSpc>
                <a:spcPct val="100000"/>
              </a:lnSpc>
              <a:spcBef>
                <a:spcPct val="30000"/>
              </a:spcBef>
              <a:spcAft>
                <a:spcPct val="0"/>
              </a:spcAft>
              <a:buClrTx/>
              <a:buSzTx/>
              <a:buFontTx/>
              <a:buChar char="-"/>
              <a:tabLst/>
              <a:defRPr/>
            </a:pPr>
            <a:r>
              <a:rPr lang="es-VE" dirty="0">
                <a:latin typeface="Arial" charset="0"/>
                <a:ea typeface="ＭＳ Ｐゴシック" charset="-128"/>
                <a:cs typeface="ＭＳ Ｐゴシック" charset="-128"/>
              </a:rPr>
              <a:t>Su usted acepta hablar con </a:t>
            </a:r>
            <a:r>
              <a:rPr lang="es-VE" dirty="0" err="1">
                <a:latin typeface="Arial" charset="0"/>
                <a:ea typeface="ＭＳ Ｐゴシック" charset="-128"/>
                <a:cs typeface="ＭＳ Ｐゴシック" charset="-128"/>
              </a:rPr>
              <a:t>ell@s</a:t>
            </a:r>
            <a:r>
              <a:rPr lang="es-VE" dirty="0">
                <a:latin typeface="Arial" charset="0"/>
                <a:ea typeface="ＭＳ Ｐゴシック" charset="-128"/>
                <a:cs typeface="ＭＳ Ｐゴシック" charset="-128"/>
              </a:rPr>
              <a:t>, lo está haciendo de forma voluntaria. Pero la información que usted les d</a:t>
            </a:r>
            <a:r>
              <a:rPr lang="es-VE" sz="1200" b="0" i="0" kern="1200" dirty="0">
                <a:solidFill>
                  <a:schemeClr val="tx1"/>
                </a:solidFill>
                <a:effectLst/>
                <a:latin typeface="+mn-lt"/>
                <a:ea typeface="+mn-ea"/>
                <a:cs typeface="+mn-cs"/>
              </a:rPr>
              <a:t>é</a:t>
            </a:r>
            <a:r>
              <a:rPr lang="es-VE" dirty="0">
                <a:latin typeface="Arial" charset="0"/>
                <a:ea typeface="ＭＳ Ｐゴシック" charset="-128"/>
                <a:cs typeface="ＭＳ Ｐゴシック" charset="-128"/>
              </a:rPr>
              <a:t> probablemente se usar</a:t>
            </a:r>
            <a:r>
              <a:rPr lang="es-VE" dirty="0"/>
              <a:t>á</a:t>
            </a:r>
            <a:r>
              <a:rPr lang="es-VE" dirty="0">
                <a:latin typeface="Arial" charset="0"/>
                <a:ea typeface="ＭＳ Ｐゴシック" charset="-128"/>
                <a:cs typeface="ＭＳ Ｐゴシック" charset="-128"/>
              </a:rPr>
              <a:t> para arrestar a usted o a alguien mas.</a:t>
            </a:r>
            <a:r>
              <a:rPr lang="es-VE" baseline="0" dirty="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s-CL" noProof="0" dirty="0">
                <a:latin typeface="Arial" pitchFamily="30" charset="0"/>
                <a:ea typeface="ＭＳ Ｐゴシック" pitchFamily="30" charset="-128"/>
                <a:cs typeface="ＭＳ Ｐゴシック" pitchFamily="30" charset="-128"/>
              </a:rPr>
              <a:t>La mayoría de </a:t>
            </a:r>
            <a:r>
              <a:rPr lang="es-CL" noProof="0" dirty="0" err="1">
                <a:latin typeface="Arial" pitchFamily="30" charset="0"/>
                <a:ea typeface="ＭＳ Ｐゴシック" pitchFamily="30" charset="-128"/>
                <a:cs typeface="ＭＳ Ｐゴシック" pitchFamily="30" charset="-128"/>
              </a:rPr>
              <a:t>l@s</a:t>
            </a:r>
            <a:r>
              <a:rPr lang="es-CL" noProof="0" dirty="0">
                <a:latin typeface="Arial" pitchFamily="30" charset="0"/>
                <a:ea typeface="ＭＳ Ｐゴシック" pitchFamily="30" charset="-128"/>
                <a:cs typeface="ＭＳ Ｐゴシック" pitchFamily="30" charset="-128"/>
              </a:rPr>
              <a:t> policías tienen aparato registrador. Considere la manera en que </a:t>
            </a:r>
            <a:r>
              <a:rPr lang="es-VE" sz="1200" b="0" i="0" kern="1200" dirty="0">
                <a:solidFill>
                  <a:schemeClr val="tx1"/>
                </a:solidFill>
                <a:effectLst/>
                <a:latin typeface="+mn-lt"/>
                <a:ea typeface="+mn-ea"/>
                <a:cs typeface="+mn-cs"/>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a:t>
            </a:r>
            <a:r>
              <a:rPr lang="es-CL" noProof="0" dirty="0" err="1">
                <a:latin typeface="Arial" pitchFamily="30" charset="0"/>
                <a:ea typeface="ＭＳ Ｐゴシック" pitchFamily="30" charset="-128"/>
                <a:cs typeface="ＭＳ Ｐゴシック" pitchFamily="30" charset="-128"/>
              </a:rPr>
              <a:t>est</a:t>
            </a:r>
            <a:r>
              <a:rPr lang="es-VE" sz="1200" b="0" i="0" kern="1200" dirty="0">
                <a:solidFill>
                  <a:schemeClr val="tx1"/>
                </a:solidFill>
                <a:effectLst/>
                <a:latin typeface="+mn-lt"/>
                <a:ea typeface="+mn-ea"/>
                <a:cs typeface="+mn-cs"/>
              </a:rPr>
              <a:t>é</a:t>
            </a:r>
            <a:r>
              <a:rPr lang="es-CL" noProof="0" dirty="0">
                <a:latin typeface="Arial" pitchFamily="30" charset="0"/>
                <a:ea typeface="ＭＳ Ｐゴシック" pitchFamily="30" charset="-128"/>
                <a:cs typeface="ＭＳ Ｐゴシック" pitchFamily="30" charset="-128"/>
              </a:rPr>
              <a:t> relacionado con el sarcasmo. Lo que usted diga se transcribirá de forma literal, así que no </a:t>
            </a:r>
            <a:r>
              <a:rPr lang="es-VE" noProof="0" dirty="0">
                <a:latin typeface="Arial" pitchFamily="30" charset="0"/>
                <a:ea typeface="ＭＳ Ｐゴシック" pitchFamily="30" charset="-128"/>
                <a:cs typeface="ＭＳ Ｐゴシック" pitchFamily="30" charset="-128"/>
              </a:rPr>
              <a:t>diga “Ah sí, acabo de robar esa casa.”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s-VE" dirty="0">
                <a:latin typeface="Arial" charset="0"/>
                <a:ea typeface="ＭＳ Ｐゴシック" charset="-128"/>
                <a:cs typeface="ＭＳ Ｐゴシック" charset="-128"/>
              </a:rPr>
              <a:t>En OR, usted no tiene que darle su identificación a un policía en este nivel de interacción, a menos que usted est</a:t>
            </a:r>
            <a:r>
              <a:rPr lang="es-VE" sz="1200" b="0" i="0" kern="1200" dirty="0">
                <a:solidFill>
                  <a:schemeClr val="tx1"/>
                </a:solidFill>
                <a:effectLst/>
                <a:latin typeface="+mn-lt"/>
                <a:ea typeface="+mn-ea"/>
                <a:cs typeface="+mn-cs"/>
              </a:rPr>
              <a:t>é</a:t>
            </a:r>
            <a:r>
              <a:rPr lang="es-VE" dirty="0">
                <a:latin typeface="Arial" charset="0"/>
                <a:ea typeface="ＭＳ Ｐゴシック" charset="-128"/>
                <a:cs typeface="ＭＳ Ｐゴシック" charset="-128"/>
              </a:rPr>
              <a:t> en vehículo motorizado. La ley estatal determina si usted tiene que mostrar la identificación o no, así que algunos estados son diferentes en este sentido.</a:t>
            </a:r>
          </a:p>
          <a:p>
            <a:pPr marL="0" marR="0" indent="0" algn="l" defTabSz="914400" rtl="0" eaLnBrk="1" fontAlgn="base" latinLnBrk="0" hangingPunct="1">
              <a:lnSpc>
                <a:spcPct val="100000"/>
              </a:lnSpc>
              <a:spcBef>
                <a:spcPct val="30000"/>
              </a:spcBef>
              <a:spcAft>
                <a:spcPct val="0"/>
              </a:spcAft>
              <a:buClrTx/>
              <a:buSzTx/>
              <a:buFontTx/>
              <a:buChar char="-"/>
              <a:tabLst/>
              <a:defRPr/>
            </a:pPr>
            <a:endParaRPr lang="en-US"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s-CL" noProof="0" dirty="0">
                <a:latin typeface="Arial" charset="0"/>
                <a:ea typeface="ＭＳ Ｐゴシック" charset="-128"/>
                <a:cs typeface="ＭＳ Ｐゴシック" charset="-128"/>
              </a:rPr>
              <a:t>Una prueba: Para determinar si efectivamente usted se encuentra en una situación del primer nivel, pregunte si usted es libre para irse (“Am I free </a:t>
            </a:r>
            <a:r>
              <a:rPr lang="es-CL" noProof="0" dirty="0" err="1">
                <a:latin typeface="Arial" charset="0"/>
                <a:ea typeface="ＭＳ Ｐゴシック" charset="-128"/>
                <a:cs typeface="ＭＳ Ｐゴシック" charset="-128"/>
              </a:rPr>
              <a:t>to</a:t>
            </a:r>
            <a:r>
              <a:rPr lang="es-CL" noProof="0" dirty="0">
                <a:latin typeface="Arial" charset="0"/>
                <a:ea typeface="ＭＳ Ｐゴシック" charset="-128"/>
                <a:cs typeface="ＭＳ Ｐゴシック" charset="-128"/>
              </a:rPr>
              <a:t> </a:t>
            </a:r>
            <a:r>
              <a:rPr lang="es-CL" noProof="0" dirty="0" err="1">
                <a:latin typeface="Arial" charset="0"/>
                <a:ea typeface="ＭＳ Ｐゴシック" charset="-128"/>
                <a:cs typeface="ＭＳ Ｐゴシック" charset="-128"/>
              </a:rPr>
              <a:t>go</a:t>
            </a:r>
            <a:r>
              <a:rPr lang="es-CL" noProof="0" dirty="0">
                <a:latin typeface="Arial" charset="0"/>
                <a:ea typeface="ＭＳ Ｐゴシック" charset="-128"/>
                <a:cs typeface="ＭＳ Ｐゴシック" charset="-128"/>
              </a:rPr>
              <a:t>?”). Es importante estar educad@, pero firme.</a:t>
            </a:r>
            <a:endParaRPr lang="es-CL" baseline="0" noProof="0"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s-CL" baseline="0" noProof="0" dirty="0">
                <a:latin typeface="Arial" charset="0"/>
                <a:ea typeface="ＭＳ Ｐゴシック" charset="-128"/>
                <a:cs typeface="ＭＳ Ｐゴシック" charset="-128"/>
              </a:rPr>
              <a:t>Su negativa a hablar </a:t>
            </a:r>
            <a:r>
              <a:rPr lang="es-VE" baseline="0" noProof="0" dirty="0">
                <a:latin typeface="Arial" charset="0"/>
                <a:ea typeface="ＭＳ Ｐゴシック" charset="-128"/>
                <a:cs typeface="ＭＳ Ｐゴシック" charset="-128"/>
              </a:rPr>
              <a:t>tiene que ser verbal. El silencio, en el mundo legal, es el consentimiento o el acuerdo, por lo que usted no puede simplemente sacudir la cabeza. Muchos uniformes de policía tienen aparato registrador. Una negativa que no es oral no se registraría en la grabación. </a:t>
            </a:r>
            <a:endParaRPr lang="es-VE" noProof="0"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s-VE" dirty="0">
                <a:latin typeface="Arial" charset="0"/>
                <a:ea typeface="ＭＳ Ｐゴシック" charset="-128"/>
                <a:cs typeface="ＭＳ Ｐゴシック" charset="-128"/>
              </a:rPr>
              <a:t> Ejemplos: “Am I </a:t>
            </a:r>
            <a:r>
              <a:rPr lang="es-VE" dirty="0" err="1">
                <a:latin typeface="Arial" charset="0"/>
                <a:ea typeface="ＭＳ Ｐゴシック" charset="-128"/>
                <a:cs typeface="ＭＳ Ｐゴシック" charset="-128"/>
              </a:rPr>
              <a:t>being</a:t>
            </a:r>
            <a:r>
              <a:rPr lang="es-VE" dirty="0">
                <a:latin typeface="Arial" charset="0"/>
                <a:ea typeface="ＭＳ Ｐゴシック" charset="-128"/>
                <a:cs typeface="ＭＳ Ｐゴシック" charset="-128"/>
              </a:rPr>
              <a:t> </a:t>
            </a:r>
            <a:r>
              <a:rPr lang="es-VE" dirty="0" err="1">
                <a:latin typeface="Arial" charset="0"/>
                <a:ea typeface="ＭＳ Ｐゴシック" charset="-128"/>
                <a:cs typeface="ＭＳ Ｐゴシック" charset="-128"/>
              </a:rPr>
              <a:t>detained</a:t>
            </a:r>
            <a:r>
              <a:rPr lang="es-VE" dirty="0">
                <a:latin typeface="Arial" charset="0"/>
                <a:ea typeface="ＭＳ Ｐゴシック" charset="-128"/>
                <a:cs typeface="ＭＳ Ｐゴシック" charset="-128"/>
              </a:rPr>
              <a:t>?” (“</a:t>
            </a:r>
            <a:r>
              <a:rPr lang="en-US" dirty="0">
                <a:solidFill>
                  <a:schemeClr val="bg1"/>
                </a:solidFill>
                <a:latin typeface="Abadi MT Condensed Extra Bold"/>
              </a:rPr>
              <a:t>¿</a:t>
            </a:r>
            <a:r>
              <a:rPr lang="es-VE" dirty="0">
                <a:latin typeface="Arial" charset="0"/>
                <a:ea typeface="ＭＳ Ｐゴシック" charset="-128"/>
                <a:cs typeface="ＭＳ Ｐゴシック" charset="-128"/>
              </a:rPr>
              <a:t>Estoy siendo </a:t>
            </a:r>
            <a:r>
              <a:rPr lang="es-VE" dirty="0" err="1">
                <a:latin typeface="Arial" charset="0"/>
                <a:ea typeface="ＭＳ Ｐゴシック" charset="-128"/>
                <a:cs typeface="ＭＳ Ｐゴシック" charset="-128"/>
              </a:rPr>
              <a:t>detenid</a:t>
            </a:r>
            <a:r>
              <a:rPr lang="es-VE" dirty="0">
                <a:latin typeface="Arial" charset="0"/>
                <a:ea typeface="ＭＳ Ｐゴシック" charset="-128"/>
                <a:cs typeface="ＭＳ Ｐゴシック" charset="-128"/>
              </a:rPr>
              <a:t>@?”) / “I do </a:t>
            </a:r>
            <a:r>
              <a:rPr lang="es-VE" dirty="0" err="1">
                <a:latin typeface="Arial" charset="0"/>
                <a:ea typeface="ＭＳ Ｐゴシック" charset="-128"/>
                <a:cs typeface="ＭＳ Ｐゴシック" charset="-128"/>
              </a:rPr>
              <a:t>not</a:t>
            </a:r>
            <a:r>
              <a:rPr lang="es-VE" dirty="0">
                <a:latin typeface="Arial" charset="0"/>
                <a:ea typeface="ＭＳ Ｐゴシック" charset="-128"/>
                <a:cs typeface="ＭＳ Ｐゴシック" charset="-128"/>
              </a:rPr>
              <a:t> </a:t>
            </a:r>
            <a:r>
              <a:rPr lang="es-VE" dirty="0" err="1">
                <a:latin typeface="Arial" charset="0"/>
                <a:ea typeface="ＭＳ Ｐゴシック" charset="-128"/>
                <a:cs typeface="ＭＳ Ｐゴシック" charset="-128"/>
              </a:rPr>
              <a:t>wish</a:t>
            </a:r>
            <a:r>
              <a:rPr lang="es-VE" dirty="0">
                <a:latin typeface="Arial" charset="0"/>
                <a:ea typeface="ＭＳ Ｐゴシック" charset="-128"/>
                <a:cs typeface="ＭＳ Ｐゴシック" charset="-128"/>
              </a:rPr>
              <a:t> </a:t>
            </a:r>
            <a:r>
              <a:rPr lang="es-VE" dirty="0" err="1">
                <a:latin typeface="Arial" charset="0"/>
                <a:ea typeface="ＭＳ Ｐゴシック" charset="-128"/>
                <a:cs typeface="ＭＳ Ｐゴシック" charset="-128"/>
              </a:rPr>
              <a:t>to</a:t>
            </a:r>
            <a:r>
              <a:rPr lang="es-VE" dirty="0">
                <a:latin typeface="Arial" charset="0"/>
                <a:ea typeface="ＭＳ Ｐゴシック" charset="-128"/>
                <a:cs typeface="ＭＳ Ｐゴシック" charset="-128"/>
              </a:rPr>
              <a:t> </a:t>
            </a:r>
            <a:r>
              <a:rPr lang="es-VE" dirty="0" err="1">
                <a:latin typeface="Arial" charset="0"/>
                <a:ea typeface="ＭＳ Ｐゴシック" charset="-128"/>
                <a:cs typeface="ＭＳ Ｐゴシック" charset="-128"/>
              </a:rPr>
              <a:t>speak</a:t>
            </a:r>
            <a:r>
              <a:rPr lang="es-VE" dirty="0">
                <a:latin typeface="Arial" charset="0"/>
                <a:ea typeface="ＭＳ Ｐゴシック" charset="-128"/>
                <a:cs typeface="ＭＳ Ｐゴシック" charset="-128"/>
              </a:rPr>
              <a:t> </a:t>
            </a:r>
            <a:r>
              <a:rPr lang="es-VE" dirty="0" err="1">
                <a:latin typeface="Arial" charset="0"/>
                <a:ea typeface="ＭＳ Ｐゴシック" charset="-128"/>
                <a:cs typeface="ＭＳ Ｐゴシック" charset="-128"/>
              </a:rPr>
              <a:t>with</a:t>
            </a:r>
            <a:r>
              <a:rPr lang="es-VE" dirty="0">
                <a:latin typeface="Arial" charset="0"/>
                <a:ea typeface="ＭＳ Ｐゴシック" charset="-128"/>
                <a:cs typeface="ＭＳ Ｐゴシック" charset="-128"/>
              </a:rPr>
              <a:t> </a:t>
            </a:r>
            <a:r>
              <a:rPr lang="es-VE" dirty="0" err="1">
                <a:latin typeface="Arial" charset="0"/>
                <a:ea typeface="ＭＳ Ｐゴシック" charset="-128"/>
                <a:cs typeface="ＭＳ Ｐゴシック" charset="-128"/>
              </a:rPr>
              <a:t>you</a:t>
            </a:r>
            <a:r>
              <a:rPr lang="es-VE" dirty="0">
                <a:latin typeface="Arial" charset="0"/>
                <a:ea typeface="ＭＳ Ｐゴシック" charset="-128"/>
                <a:cs typeface="ＭＳ Ｐゴシック" charset="-128"/>
              </a:rPr>
              <a:t>. Am I free </a:t>
            </a:r>
            <a:r>
              <a:rPr lang="es-VE" dirty="0" err="1">
                <a:latin typeface="Arial" charset="0"/>
                <a:ea typeface="ＭＳ Ｐゴシック" charset="-128"/>
                <a:cs typeface="ＭＳ Ｐゴシック" charset="-128"/>
              </a:rPr>
              <a:t>to</a:t>
            </a:r>
            <a:r>
              <a:rPr lang="es-VE" dirty="0">
                <a:latin typeface="Arial" charset="0"/>
                <a:ea typeface="ＭＳ Ｐゴシック" charset="-128"/>
                <a:cs typeface="ＭＳ Ｐゴシック" charset="-128"/>
              </a:rPr>
              <a:t> </a:t>
            </a:r>
            <a:r>
              <a:rPr lang="es-VE" dirty="0" err="1">
                <a:latin typeface="Arial" charset="0"/>
                <a:ea typeface="ＭＳ Ｐゴシック" charset="-128"/>
                <a:cs typeface="ＭＳ Ｐゴシック" charset="-128"/>
              </a:rPr>
              <a:t>go</a:t>
            </a:r>
            <a:r>
              <a:rPr lang="es-VE" dirty="0">
                <a:latin typeface="Arial" charset="0"/>
                <a:ea typeface="ＭＳ Ｐゴシック" charset="-128"/>
                <a:cs typeface="ＭＳ Ｐゴシック" charset="-128"/>
              </a:rPr>
              <a:t>?” (“No me gustaría hablar con usted. </a:t>
            </a:r>
            <a:r>
              <a:rPr lang="en-US" dirty="0">
                <a:solidFill>
                  <a:schemeClr val="bg1"/>
                </a:solidFill>
                <a:latin typeface="Abadi MT Condensed Extra Bold"/>
              </a:rPr>
              <a:t>¿</a:t>
            </a:r>
            <a:r>
              <a:rPr lang="es-VE" dirty="0">
                <a:latin typeface="Arial" charset="0"/>
                <a:ea typeface="ＭＳ Ｐゴシック" charset="-128"/>
                <a:cs typeface="ＭＳ Ｐゴシック" charset="-128"/>
              </a:rPr>
              <a:t>Soy libre para irme?”)</a:t>
            </a:r>
          </a:p>
          <a:p>
            <a:pPr marL="0" marR="0" indent="0" algn="l" defTabSz="914400" rtl="0" eaLnBrk="1" fontAlgn="base" latinLnBrk="0" hangingPunct="1">
              <a:lnSpc>
                <a:spcPct val="100000"/>
              </a:lnSpc>
              <a:spcBef>
                <a:spcPct val="30000"/>
              </a:spcBef>
              <a:spcAft>
                <a:spcPct val="0"/>
              </a:spcAft>
              <a:buClrTx/>
              <a:buSzTx/>
              <a:buFontTx/>
              <a:buChar char="-"/>
              <a:tabLst/>
              <a:defRPr/>
            </a:pPr>
            <a:r>
              <a:rPr lang="es-VE" baseline="0" noProof="0" dirty="0">
                <a:latin typeface="Arial" charset="0"/>
                <a:ea typeface="ＭＳ Ｐゴシック" charset="-128"/>
                <a:cs typeface="ＭＳ Ｐゴシック" charset="-128"/>
              </a:rPr>
              <a:t> Si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policías no dicen que l@ están deteniendo, entonces aléjese para que haya distancia F</a:t>
            </a:r>
            <a:r>
              <a:rPr lang="en-US" sz="1200" b="0" i="0" kern="1200" dirty="0">
                <a:solidFill>
                  <a:schemeClr val="tx1"/>
                </a:solidFill>
                <a:effectLst/>
                <a:latin typeface="+mn-lt"/>
                <a:ea typeface="+mn-ea"/>
                <a:cs typeface="+mn-cs"/>
              </a:rPr>
              <a:t>Í</a:t>
            </a:r>
            <a:r>
              <a:rPr lang="es-VE" baseline="0" noProof="0" dirty="0">
                <a:latin typeface="Arial" charset="0"/>
                <a:ea typeface="ＭＳ Ｐゴシック" charset="-128"/>
                <a:cs typeface="ＭＳ Ｐゴシック" charset="-128"/>
              </a:rPr>
              <a:t>SICA entre usted y la policía. Aléjese, caminando.</a:t>
            </a:r>
            <a:endParaRPr lang="es-VE" noProof="0"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227885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C38CF84-D160-A540-ADCE-FCFE86FD9463}" type="slidenum">
              <a:rPr lang="en-US"/>
              <a:pPr/>
              <a:t>24</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buFontTx/>
              <a:buChar char="-"/>
            </a:pPr>
            <a:r>
              <a:rPr lang="es-CL" baseline="0" noProof="0" dirty="0">
                <a:latin typeface="Arial" charset="0"/>
                <a:ea typeface="ＭＳ Ｐゴシック" charset="-128"/>
                <a:cs typeface="ＭＳ Ｐゴシック" charset="-128"/>
              </a:rPr>
              <a:t> El próximo nivel es la detención.</a:t>
            </a:r>
          </a:p>
          <a:p>
            <a:pPr marL="0" marR="0" indent="0" algn="l" defTabSz="914400" rtl="0" eaLnBrk="1" fontAlgn="base" latinLnBrk="0" hangingPunct="1">
              <a:lnSpc>
                <a:spcPct val="100000"/>
              </a:lnSpc>
              <a:spcBef>
                <a:spcPct val="30000"/>
              </a:spcBef>
              <a:spcAft>
                <a:spcPct val="0"/>
              </a:spcAft>
              <a:buClrTx/>
              <a:buSzTx/>
              <a:buFontTx/>
              <a:buChar char="-"/>
              <a:tabLst/>
              <a:defRPr/>
            </a:pPr>
            <a:r>
              <a:rPr lang="es-VE" noProof="0" dirty="0">
                <a:latin typeface="Arial" pitchFamily="30" charset="0"/>
                <a:ea typeface="ＭＳ Ｐゴシック" pitchFamily="30" charset="-128"/>
                <a:cs typeface="ＭＳ Ｐゴシック" pitchFamily="30" charset="-128"/>
              </a:rPr>
              <a:t>*Lea esta diapositiva para jerga legal importante*</a:t>
            </a:r>
            <a:endParaRPr lang="es-VE" baseline="0" noProof="0" dirty="0">
              <a:latin typeface="Arial" charset="0"/>
              <a:ea typeface="ＭＳ Ｐゴシック" charset="-128"/>
              <a:cs typeface="ＭＳ Ｐゴシック" charset="-128"/>
            </a:endParaRPr>
          </a:p>
          <a:p>
            <a:pPr eaLnBrk="1" hangingPunct="1">
              <a:buFontTx/>
              <a:buChar char="-"/>
            </a:pPr>
            <a:r>
              <a:rPr lang="es-VE" noProof="0" dirty="0">
                <a:latin typeface="Arial" charset="0"/>
                <a:ea typeface="ＭＳ Ｐゴシック" charset="-128"/>
                <a:cs typeface="ＭＳ Ｐゴシック" charset="-128"/>
              </a:rPr>
              <a:t>Si un policía sospecha razonablemente que usted ha estado involucrad@ en un crimen, l@ puede detener para </a:t>
            </a:r>
            <a:r>
              <a:rPr lang="es-VE" noProof="0" dirty="0" err="1">
                <a:latin typeface="Arial" charset="0"/>
                <a:ea typeface="ＭＳ Ｐゴシック" charset="-128"/>
                <a:cs typeface="ＭＳ Ｐゴシック" charset="-128"/>
              </a:rPr>
              <a:t>interrogarl</a:t>
            </a:r>
            <a:r>
              <a:rPr lang="es-VE" noProof="0" dirty="0">
                <a:latin typeface="Arial" charset="0"/>
                <a:ea typeface="ＭＳ Ｐゴシック" charset="-128"/>
                <a:cs typeface="ＭＳ Ｐゴシック" charset="-128"/>
              </a:rPr>
              <a:t>@.</a:t>
            </a:r>
          </a:p>
          <a:p>
            <a:pPr eaLnBrk="1" hangingPunct="1">
              <a:buFontTx/>
              <a:buChar char="-"/>
            </a:pPr>
            <a:r>
              <a:rPr lang="en-US" dirty="0">
                <a:latin typeface="Arial" charset="0"/>
                <a:ea typeface="ＭＳ Ｐゴシック" charset="-128"/>
                <a:cs typeface="ＭＳ Ｐゴシック" charset="-128"/>
              </a:rPr>
              <a:t> </a:t>
            </a:r>
            <a:r>
              <a:rPr lang="es-VE" noProof="0" dirty="0">
                <a:latin typeface="Arial" charset="0"/>
                <a:ea typeface="ＭＳ Ｐゴシック" charset="-128"/>
                <a:cs typeface="ＭＳ Ｐゴシック" charset="-128"/>
              </a:rPr>
              <a:t>Defina sospecha razonable = La “sospecha razonable” es más que un presentimiento. La policía tiene que sospechar o que usted acaba de cometer un crimen o que está a punto de cometer un </a:t>
            </a:r>
            <a:r>
              <a:rPr lang="es-CL" noProof="0" dirty="0">
                <a:latin typeface="Arial" charset="0"/>
                <a:ea typeface="ＭＳ Ｐゴシック" charset="-128"/>
                <a:cs typeface="ＭＳ Ｐゴシック" charset="-128"/>
              </a:rPr>
              <a:t>crimen, y tiene que poder articularle a usted c</a:t>
            </a:r>
            <a:r>
              <a:rPr lang="es-CL" sz="1200" b="0" i="0" kern="1200" dirty="0">
                <a:solidFill>
                  <a:schemeClr val="tx1"/>
                </a:solidFill>
                <a:effectLst/>
                <a:latin typeface="+mn-lt"/>
                <a:ea typeface="+mn-ea"/>
                <a:cs typeface="+mn-cs"/>
              </a:rPr>
              <a:t>ú</a:t>
            </a:r>
            <a:r>
              <a:rPr lang="es-CL" noProof="0" dirty="0">
                <a:latin typeface="Arial" charset="0"/>
                <a:ea typeface="ＭＳ Ｐゴシック" charset="-128"/>
                <a:cs typeface="ＭＳ Ｐゴシック" charset="-128"/>
              </a:rPr>
              <a:t>al es el crimen en el que sospecha que usted estaba involucrad@</a:t>
            </a:r>
            <a:r>
              <a:rPr lang="es-CL" baseline="0" dirty="0">
                <a:latin typeface="Arial" charset="0"/>
                <a:ea typeface="ＭＳ Ｐゴシック" charset="-128"/>
                <a:cs typeface="ＭＳ Ｐゴシック" charset="-128"/>
              </a:rPr>
              <a:t>.</a:t>
            </a:r>
          </a:p>
          <a:p>
            <a:pPr eaLnBrk="1" hangingPunct="1">
              <a:buFontTx/>
              <a:buChar char="-"/>
            </a:pPr>
            <a:r>
              <a:rPr lang="es-CL" baseline="0" dirty="0">
                <a:latin typeface="Arial" charset="0"/>
                <a:ea typeface="ＭＳ Ｐゴシック" charset="-128"/>
                <a:cs typeface="ＭＳ Ｐゴシック" charset="-128"/>
              </a:rPr>
              <a:t>Pregunte, “</a:t>
            </a:r>
            <a:r>
              <a:rPr lang="es-CL" baseline="0" dirty="0" err="1">
                <a:latin typeface="Arial" charset="0"/>
                <a:ea typeface="ＭＳ Ｐゴシック" charset="-128"/>
                <a:cs typeface="ＭＳ Ｐゴシック" charset="-128"/>
              </a:rPr>
              <a:t>Why</a:t>
            </a:r>
            <a:r>
              <a:rPr lang="es-CL" baseline="0" dirty="0">
                <a:latin typeface="Arial" charset="0"/>
                <a:ea typeface="ＭＳ Ｐゴシック" charset="-128"/>
                <a:cs typeface="ＭＳ Ｐゴシック" charset="-128"/>
              </a:rPr>
              <a:t> am I </a:t>
            </a:r>
            <a:r>
              <a:rPr lang="es-CL" baseline="0" dirty="0" err="1">
                <a:latin typeface="Arial" charset="0"/>
                <a:ea typeface="ＭＳ Ｐゴシック" charset="-128"/>
                <a:cs typeface="ＭＳ Ｐゴシック" charset="-128"/>
              </a:rPr>
              <a:t>being</a:t>
            </a:r>
            <a:r>
              <a:rPr lang="es-CL" baseline="0" dirty="0">
                <a:latin typeface="Arial" charset="0"/>
                <a:ea typeface="ＭＳ Ｐゴシック" charset="-128"/>
                <a:cs typeface="ＭＳ Ｐゴシック" charset="-128"/>
              </a:rPr>
              <a:t> </a:t>
            </a:r>
            <a:r>
              <a:rPr lang="es-CL" baseline="0" dirty="0" err="1">
                <a:latin typeface="Arial" charset="0"/>
                <a:ea typeface="ＭＳ Ｐゴシック" charset="-128"/>
                <a:cs typeface="ＭＳ Ｐゴシック" charset="-128"/>
              </a:rPr>
              <a:t>detained</a:t>
            </a:r>
            <a:r>
              <a:rPr lang="es-CL" baseline="0" dirty="0">
                <a:latin typeface="Arial" charset="0"/>
                <a:ea typeface="ＭＳ Ｐゴシック" charset="-128"/>
                <a:cs typeface="ＭＳ Ｐゴシック" charset="-128"/>
              </a:rPr>
              <a:t>?” (“</a:t>
            </a:r>
            <a:r>
              <a:rPr lang="es-CL" dirty="0">
                <a:solidFill>
                  <a:schemeClr val="bg1"/>
                </a:solidFill>
                <a:latin typeface="Abadi MT Condensed Extra Bold"/>
              </a:rPr>
              <a:t>¿</a:t>
            </a:r>
            <a:r>
              <a:rPr lang="es-CL" baseline="0" dirty="0">
                <a:latin typeface="Arial" charset="0"/>
                <a:ea typeface="ＭＳ Ｐゴシック" charset="-128"/>
                <a:cs typeface="ＭＳ Ｐゴシック" charset="-128"/>
              </a:rPr>
              <a:t>Por qu</a:t>
            </a:r>
            <a:r>
              <a:rPr lang="es-CL" dirty="0">
                <a:solidFill>
                  <a:schemeClr val="bg1"/>
                </a:solidFill>
                <a:latin typeface="Abadi MT Condensed Extra Bold"/>
              </a:rPr>
              <a:t>é</a:t>
            </a:r>
            <a:r>
              <a:rPr lang="es-CL" baseline="0" dirty="0">
                <a:latin typeface="Arial" charset="0"/>
                <a:ea typeface="ＭＳ Ｐゴシック" charset="-128"/>
                <a:cs typeface="ＭＳ Ｐゴシック" charset="-128"/>
              </a:rPr>
              <a:t> estoy siendo </a:t>
            </a:r>
            <a:r>
              <a:rPr lang="es-CL" baseline="0" dirty="0" err="1">
                <a:latin typeface="Arial" charset="0"/>
                <a:ea typeface="ＭＳ Ｐゴシック" charset="-128"/>
                <a:cs typeface="ＭＳ Ｐゴシック" charset="-128"/>
              </a:rPr>
              <a:t>detenid</a:t>
            </a:r>
            <a:r>
              <a:rPr lang="es-CL" baseline="0" dirty="0">
                <a:latin typeface="Arial" charset="0"/>
                <a:ea typeface="ＭＳ Ｐゴシック" charset="-128"/>
                <a:cs typeface="ＭＳ Ｐゴシック" charset="-128"/>
              </a:rPr>
              <a:t>@?”) </a:t>
            </a:r>
          </a:p>
          <a:p>
            <a:pPr eaLnBrk="1" hangingPunct="1">
              <a:buFontTx/>
              <a:buChar char="-"/>
            </a:pPr>
            <a:r>
              <a:rPr lang="es-CL" baseline="0" noProof="0" dirty="0">
                <a:latin typeface="Arial" charset="0"/>
                <a:ea typeface="ＭＳ Ｐゴシック" charset="-128"/>
                <a:cs typeface="ＭＳ Ｐゴシック" charset="-128"/>
              </a:rPr>
              <a:t>Asegúrese de recordar </a:t>
            </a:r>
            <a:r>
              <a:rPr lang="es-CL" baseline="0" noProof="0" dirty="0" err="1">
                <a:latin typeface="Arial" charset="0"/>
                <a:ea typeface="ＭＳ Ｐゴシック" charset="-128"/>
                <a:cs typeface="ＭＳ Ｐゴシック" charset="-128"/>
              </a:rPr>
              <a:t>qu</a:t>
            </a:r>
            <a:r>
              <a:rPr lang="es-CL" dirty="0">
                <a:solidFill>
                  <a:schemeClr val="bg1"/>
                </a:solidFill>
                <a:latin typeface="Abadi MT Condensed Extra Bold"/>
              </a:rPr>
              <a:t>é</a:t>
            </a:r>
            <a:r>
              <a:rPr lang="es-CL" baseline="0" noProof="0" dirty="0">
                <a:latin typeface="Arial" charset="0"/>
                <a:ea typeface="ＭＳ Ｐゴシック" charset="-128"/>
                <a:cs typeface="ＭＳ Ｐゴシック" charset="-128"/>
              </a:rPr>
              <a:t> es lo que el oficial dice tener como la base de su sospecha razonable, porque si lo que le dice a usted es diferente de lo que aparece en el informe policial, entonces su abogad@ defensor@ podría usar esta diferencia para hacer que las acusaciones sean desechadas.</a:t>
            </a:r>
          </a:p>
          <a:p>
            <a:pPr eaLnBrk="1" hangingPunct="1">
              <a:buFontTx/>
              <a:buChar char="-"/>
            </a:pPr>
            <a:r>
              <a:rPr lang="es-CL" baseline="0" dirty="0">
                <a:latin typeface="Arial" charset="0"/>
                <a:ea typeface="ＭＳ Ｐゴシック" charset="-128"/>
                <a:cs typeface="ＭＳ Ｐゴシック" charset="-128"/>
              </a:rPr>
              <a:t>En OR, usted de hecho nunca tiene que darles su identificación física a menos que est</a:t>
            </a:r>
            <a:r>
              <a:rPr lang="es-CL" dirty="0">
                <a:solidFill>
                  <a:schemeClr val="bg1"/>
                </a:solidFill>
                <a:latin typeface="Abadi MT Condensed Extra Bold"/>
              </a:rPr>
              <a:t>é</a:t>
            </a:r>
            <a:r>
              <a:rPr lang="es-CL" baseline="0" dirty="0">
                <a:latin typeface="Arial" charset="0"/>
                <a:ea typeface="ＭＳ Ｐゴシック" charset="-128"/>
                <a:cs typeface="ＭＳ Ｐゴシック" charset="-128"/>
              </a:rPr>
              <a:t> manejando, pero si usted </a:t>
            </a:r>
            <a:r>
              <a:rPr lang="es-CL" baseline="0" dirty="0" err="1">
                <a:latin typeface="Arial" charset="0"/>
                <a:ea typeface="ＭＳ Ｐゴシック" charset="-128"/>
                <a:cs typeface="ＭＳ Ｐゴシック" charset="-128"/>
              </a:rPr>
              <a:t>est</a:t>
            </a:r>
            <a:r>
              <a:rPr lang="es-VE" noProof="0" dirty="0">
                <a:latin typeface="Arial" charset="0"/>
                <a:ea typeface="ＭＳ Ｐゴシック" charset="-128"/>
                <a:cs typeface="ＭＳ Ｐゴシック" charset="-128"/>
              </a:rPr>
              <a:t>á</a:t>
            </a:r>
            <a:r>
              <a:rPr lang="es-CL" baseline="0" dirty="0">
                <a:latin typeface="Arial" charset="0"/>
                <a:ea typeface="ＭＳ Ｐゴシック" charset="-128"/>
                <a:cs typeface="ＭＳ Ｐゴシック" charset="-128"/>
              </a:rPr>
              <a:t> siendo </a:t>
            </a:r>
            <a:r>
              <a:rPr lang="es-CL" baseline="0" dirty="0" err="1">
                <a:latin typeface="Arial" charset="0"/>
                <a:ea typeface="ＭＳ Ｐゴシック" charset="-128"/>
                <a:cs typeface="ＭＳ Ｐゴシック" charset="-128"/>
              </a:rPr>
              <a:t>detenid</a:t>
            </a:r>
            <a:r>
              <a:rPr lang="es-CL" baseline="0" dirty="0">
                <a:latin typeface="Arial" charset="0"/>
                <a:ea typeface="ＭＳ Ｐゴシック" charset="-128"/>
                <a:cs typeface="ＭＳ Ｐゴシック" charset="-128"/>
              </a:rPr>
              <a:t>@, s</a:t>
            </a:r>
            <a:r>
              <a:rPr lang="es-VE" noProof="0" dirty="0">
                <a:latin typeface="Arial" charset="0"/>
                <a:ea typeface="ＭＳ Ｐゴシック" charset="-128"/>
                <a:cs typeface="ＭＳ Ｐゴシック" charset="-128"/>
              </a:rPr>
              <a:t>í</a:t>
            </a:r>
            <a:r>
              <a:rPr lang="es-CL" baseline="0" dirty="0">
                <a:latin typeface="Arial" charset="0"/>
                <a:ea typeface="ＭＳ Ｐゴシック" charset="-128"/>
                <a:cs typeface="ＭＳ Ｐゴシック" charset="-128"/>
              </a:rPr>
              <a:t> les tiene que dar tres datos básicos. Vamos a hablar de </a:t>
            </a:r>
            <a:r>
              <a:rPr lang="es-CL" dirty="0" err="1">
                <a:solidFill>
                  <a:schemeClr val="bg1"/>
                </a:solidFill>
                <a:latin typeface="Abadi MT Condensed Extra Bold"/>
              </a:rPr>
              <a:t>é</a:t>
            </a:r>
            <a:r>
              <a:rPr lang="es-CL" baseline="0" dirty="0" err="1">
                <a:latin typeface="Arial" charset="0"/>
                <a:ea typeface="ＭＳ Ｐゴシック" charset="-128"/>
                <a:cs typeface="ＭＳ Ｐゴシック" charset="-128"/>
              </a:rPr>
              <a:t>sto</a:t>
            </a:r>
            <a:r>
              <a:rPr lang="es-CL" baseline="0" dirty="0">
                <a:latin typeface="Arial" charset="0"/>
                <a:ea typeface="ＭＳ Ｐゴシック" charset="-128"/>
                <a:cs typeface="ＭＳ Ｐゴシック" charset="-128"/>
              </a:rPr>
              <a:t> ahorita.</a:t>
            </a:r>
            <a:endParaRPr lang="es-CL" dirty="0">
              <a:latin typeface="Arial" charset="0"/>
              <a:ea typeface="ＭＳ Ｐゴシック" charset="-128"/>
              <a:cs typeface="ＭＳ Ｐゴシック" charset="-128"/>
            </a:endParaRPr>
          </a:p>
          <a:p>
            <a:pPr eaLnBrk="1" hangingPunct="1">
              <a:buFontTx/>
              <a:buNone/>
            </a:pPr>
            <a:r>
              <a:rPr lang="es-CL" dirty="0">
                <a:latin typeface="Arial" charset="0"/>
                <a:ea typeface="ＭＳ Ｐゴシック" charset="-128"/>
                <a:cs typeface="ＭＳ Ｐゴシック" charset="-128"/>
              </a:rPr>
              <a:t> </a:t>
            </a:r>
          </a:p>
          <a:p>
            <a:pPr eaLnBrk="1" hangingPunct="1">
              <a:buFontTx/>
              <a:buNone/>
            </a:pP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468523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9E880D7-D4DF-E84F-89D3-ABE6C997F891}" type="slidenum">
              <a:rPr lang="en-US"/>
              <a:pPr/>
              <a:t>25</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s-VE" noProof="0" dirty="0">
                <a:latin typeface="Arial" pitchFamily="30" charset="0"/>
                <a:ea typeface="ＭＳ Ｐゴシック" pitchFamily="30" charset="-128"/>
                <a:cs typeface="ＭＳ Ｐゴシック" pitchFamily="30" charset="-128"/>
              </a:rPr>
              <a:t>Pare. Respire profundo. Todas sus acciones pueden ser malinterpretadas en un informe policial/reporte de incidente. Es importante no darles nunca ningún argumento que pueda ser usado en su contra.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s-VE" noProof="0" dirty="0">
                <a:latin typeface="Arial" charset="0"/>
                <a:ea typeface="ＭＳ Ｐゴシック" charset="-128"/>
                <a:cs typeface="ＭＳ Ｐゴシック" charset="-128"/>
              </a:rPr>
              <a:t>El primero paso de una interacción con la policía es preguntarles si usted es libre para irse (“Am I free </a:t>
            </a:r>
            <a:r>
              <a:rPr lang="es-VE" noProof="0" dirty="0" err="1">
                <a:latin typeface="Arial" charset="0"/>
                <a:ea typeface="ＭＳ Ｐゴシック" charset="-128"/>
                <a:cs typeface="ＭＳ Ｐゴシック" charset="-128"/>
              </a:rPr>
              <a:t>to</a:t>
            </a:r>
            <a:r>
              <a:rPr lang="es-VE" noProof="0" dirty="0">
                <a:latin typeface="Arial" charset="0"/>
                <a:ea typeface="ＭＳ Ｐゴシック" charset="-128"/>
                <a:cs typeface="ＭＳ Ｐゴシック" charset="-128"/>
              </a:rPr>
              <a:t> </a:t>
            </a:r>
            <a:r>
              <a:rPr lang="es-VE" noProof="0" dirty="0" err="1">
                <a:latin typeface="Arial" charset="0"/>
                <a:ea typeface="ＭＳ Ｐゴシック" charset="-128"/>
                <a:cs typeface="ＭＳ Ｐゴシック" charset="-128"/>
              </a:rPr>
              <a:t>leave</a:t>
            </a:r>
            <a:r>
              <a:rPr lang="es-VE" noProof="0" dirty="0">
                <a:latin typeface="Arial" charset="0"/>
                <a:ea typeface="ＭＳ Ｐゴシック" charset="-128"/>
                <a:cs typeface="ＭＳ Ｐゴシック" charset="-128"/>
              </a:rPr>
              <a:t>?”); si responden que sí, entonces váyase. Recuerde que usted no tiene que darles su identificación si no l@ están deteniendo, a menos que usted esté manejando un vehículo motorizado. </a:t>
            </a:r>
          </a:p>
          <a:p>
            <a:pPr eaLnBrk="1" hangingPunct="1">
              <a:buFontTx/>
              <a:buChar char="-"/>
            </a:pPr>
            <a:endParaRPr lang="es-VE" noProof="0" dirty="0">
              <a:latin typeface="Arial" charset="0"/>
              <a:ea typeface="ＭＳ Ｐゴシック" charset="-128"/>
              <a:cs typeface="ＭＳ Ｐゴシック" charset="-128"/>
            </a:endParaRPr>
          </a:p>
          <a:p>
            <a:pPr eaLnBrk="1" hangingPunct="1">
              <a:buFontTx/>
              <a:buChar char="-"/>
            </a:pPr>
            <a:r>
              <a:rPr lang="es-VE" noProof="0" dirty="0">
                <a:latin typeface="Arial" charset="0"/>
                <a:ea typeface="ＭＳ Ｐゴシック" charset="-128"/>
                <a:cs typeface="ＭＳ Ｐゴシック" charset="-128"/>
              </a:rPr>
              <a:t>Usted puede invocar sus derechos bajo la 5.</a:t>
            </a:r>
            <a:r>
              <a:rPr lang="es-VE" baseline="30000" noProof="0" dirty="0">
                <a:latin typeface="Arial" charset="0"/>
                <a:ea typeface="ＭＳ Ｐゴシック" charset="-128"/>
                <a:cs typeface="ＭＳ Ｐゴシック" charset="-128"/>
              </a:rPr>
              <a:t>a</a:t>
            </a:r>
            <a:r>
              <a:rPr lang="es-VE" baseline="0" noProof="0" dirty="0">
                <a:latin typeface="Arial" charset="0"/>
                <a:ea typeface="ＭＳ Ｐゴシック" charset="-128"/>
                <a:cs typeface="ＭＳ Ｐゴシック" charset="-128"/>
              </a:rPr>
              <a:t> enmienda y guardar silencio.</a:t>
            </a:r>
            <a:r>
              <a:rPr lang="es-VE" noProof="0" dirty="0">
                <a:latin typeface="Arial" charset="0"/>
                <a:ea typeface="ＭＳ Ｐゴシック" charset="-128"/>
                <a:cs typeface="ＭＳ Ｐゴシック" charset="-128"/>
              </a:rPr>
              <a:t> </a:t>
            </a:r>
          </a:p>
          <a:p>
            <a:pPr eaLnBrk="1" hangingPunct="1">
              <a:buFontTx/>
              <a:buChar char="-"/>
            </a:pPr>
            <a:r>
              <a:rPr lang="es-VE" noProof="0" dirty="0">
                <a:latin typeface="Arial" charset="0"/>
                <a:ea typeface="ＭＳ Ｐゴシック" charset="-128"/>
                <a:cs typeface="ＭＳ Ｐゴシック" charset="-128"/>
              </a:rPr>
              <a:t> - Es importante recordar que cualquier cosa que usted diga puede ser y será usada en su contra o en contra de alguien más. </a:t>
            </a:r>
            <a:endParaRPr lang="es-VE" baseline="0" noProof="0" dirty="0">
              <a:latin typeface="Arial" charset="0"/>
              <a:ea typeface="ＭＳ Ｐゴシック" charset="-128"/>
              <a:cs typeface="ＭＳ Ｐゴシック" charset="-128"/>
            </a:endParaRPr>
          </a:p>
          <a:p>
            <a:pPr eaLnBrk="1" hangingPunct="1">
              <a:buFontTx/>
              <a:buChar char="-"/>
            </a:pPr>
            <a:r>
              <a:rPr lang="es-VE" baseline="0" noProof="0" dirty="0">
                <a:latin typeface="Arial" charset="0"/>
                <a:ea typeface="ＭＳ Ｐゴシック" charset="-128"/>
                <a:cs typeface="ＭＳ Ｐゴシック" charset="-128"/>
              </a:rPr>
              <a:t> - Lo mejor es mantener la calma y hacer valer (verbalmente) sus derechos de forma firme. </a:t>
            </a:r>
          </a:p>
          <a:p>
            <a:pPr eaLnBrk="1" hangingPunct="1">
              <a:buFontTx/>
              <a:buChar char="-"/>
            </a:pPr>
            <a:endParaRPr lang="es-VE" noProof="0"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s-VE" noProof="0" dirty="0">
                <a:latin typeface="Arial" charset="0"/>
                <a:ea typeface="ＭＳ Ｐゴシック" charset="-128"/>
                <a:cs typeface="ＭＳ Ｐゴシック" charset="-128"/>
              </a:rPr>
              <a:t> No huya, aunque crea que lo que le está pasando es irrazonable o ilegal; </a:t>
            </a:r>
            <a:r>
              <a:rPr lang="es-VE" noProof="0" dirty="0" err="1">
                <a:latin typeface="Arial" charset="0"/>
                <a:ea typeface="ＭＳ Ｐゴシック" charset="-128"/>
                <a:cs typeface="ＭＳ Ｐゴシック" charset="-128"/>
              </a:rPr>
              <a:t>ésto</a:t>
            </a:r>
            <a:r>
              <a:rPr lang="es-VE" noProof="0" dirty="0">
                <a:latin typeface="Arial" charset="0"/>
                <a:ea typeface="ＭＳ Ｐゴシック" charset="-128"/>
                <a:cs typeface="ＭＳ Ｐゴシック" charset="-128"/>
              </a:rPr>
              <a:t> podría dar lugar a un arresto.</a:t>
            </a:r>
          </a:p>
          <a:p>
            <a:pPr marL="0" marR="0" indent="0" algn="l" defTabSz="914400" rtl="0" eaLnBrk="1" fontAlgn="base" latinLnBrk="0" hangingPunct="1">
              <a:lnSpc>
                <a:spcPct val="100000"/>
              </a:lnSpc>
              <a:spcBef>
                <a:spcPct val="30000"/>
              </a:spcBef>
              <a:spcAft>
                <a:spcPct val="0"/>
              </a:spcAft>
              <a:buClrTx/>
              <a:buSzTx/>
              <a:buFontTx/>
              <a:buChar char="-"/>
              <a:tabLst/>
              <a:defRPr/>
            </a:pPr>
            <a:endParaRPr lang="es-VE" noProof="0"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s-VE" noProof="0" dirty="0">
                <a:latin typeface="Arial" charset="0"/>
                <a:ea typeface="ＭＳ Ｐゴシック" charset="-128"/>
                <a:cs typeface="ＭＳ Ｐゴシック" charset="-128"/>
              </a:rPr>
              <a:t>NO CONSIENTA NUNCA A NING</a:t>
            </a:r>
            <a:r>
              <a:rPr lang="en-US" sz="1200" b="0" i="0" kern="1200" dirty="0">
                <a:solidFill>
                  <a:schemeClr val="tx1"/>
                </a:solidFill>
                <a:effectLst/>
                <a:latin typeface="+mn-lt"/>
                <a:ea typeface="+mn-ea"/>
                <a:cs typeface="+mn-cs"/>
              </a:rPr>
              <a:t>Ú</a:t>
            </a:r>
            <a:r>
              <a:rPr lang="es-VE" noProof="0" dirty="0">
                <a:latin typeface="Arial" charset="0"/>
                <a:ea typeface="ＭＳ Ｐゴシック" charset="-128"/>
                <a:cs typeface="ＭＳ Ｐゴシック" charset="-128"/>
              </a:rPr>
              <a:t>N REGISTRO. Incluso si un policía l@ puede registrar legalmente, no consienta aun así (porque nunca se sabe…)</a:t>
            </a:r>
          </a:p>
        </p:txBody>
      </p:sp>
    </p:spTree>
    <p:extLst>
      <p:ext uri="{BB962C8B-B14F-4D97-AF65-F5344CB8AC3E}">
        <p14:creationId xmlns:p14="http://schemas.microsoft.com/office/powerpoint/2010/main" val="1073455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907844E-55F4-1446-B730-6110249DA837}" type="slidenum">
              <a:rPr lang="en-US"/>
              <a:pPr/>
              <a:t>26</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buFontTx/>
              <a:buNone/>
            </a:pPr>
            <a:r>
              <a:rPr lang="es-CL" noProof="0" dirty="0">
                <a:latin typeface="Arial" charset="0"/>
                <a:ea typeface="ＭＳ Ｐゴシック" charset="-128"/>
                <a:cs typeface="ＭＳ Ｐゴシック" charset="-128"/>
              </a:rPr>
              <a:t>- En el nivel de detención, usted les tiene que dar su información identificatoria si se la piden. </a:t>
            </a:r>
          </a:p>
          <a:p>
            <a:pPr eaLnBrk="1" hangingPunct="1">
              <a:buFontTx/>
              <a:buChar char="-"/>
            </a:pPr>
            <a:r>
              <a:rPr lang="en-US" dirty="0">
                <a:latin typeface="Arial" charset="0"/>
                <a:ea typeface="ＭＳ Ｐゴシック" charset="-128"/>
                <a:cs typeface="ＭＳ Ｐゴシック" charset="-128"/>
              </a:rPr>
              <a:t> - </a:t>
            </a:r>
            <a:r>
              <a:rPr lang="es-VE" noProof="0" dirty="0">
                <a:latin typeface="Arial" charset="0"/>
                <a:ea typeface="ＭＳ Ｐゴシック" charset="-128"/>
                <a:cs typeface="ＭＳ Ｐゴシック" charset="-128"/>
              </a:rPr>
              <a:t>La </a:t>
            </a:r>
            <a:r>
              <a:rPr lang="es-CL" noProof="0" dirty="0">
                <a:latin typeface="Arial" charset="0"/>
                <a:ea typeface="ＭＳ Ｐゴシック" charset="-128"/>
                <a:cs typeface="ＭＳ Ｐゴシック" charset="-128"/>
              </a:rPr>
              <a:t>información identificatoria consiste en su nombre, dirección y fecha de nacimiento</a:t>
            </a:r>
            <a:r>
              <a:rPr lang="es-CL" dirty="0">
                <a:latin typeface="Arial" charset="0"/>
                <a:ea typeface="ＭＳ Ｐゴシック" charset="-128"/>
                <a:cs typeface="ＭＳ Ｐゴシック" charset="-128"/>
              </a:rPr>
              <a:t>. </a:t>
            </a:r>
            <a:r>
              <a:rPr lang="es-CL" noProof="0" dirty="0">
                <a:latin typeface="Arial" charset="0"/>
                <a:ea typeface="ＭＳ Ｐゴシック" charset="-128"/>
                <a:cs typeface="ＭＳ Ｐゴシック" charset="-128"/>
              </a:rPr>
              <a:t>No les tiene que dar su numero de seguro social ni ninguna información más</a:t>
            </a:r>
            <a:r>
              <a:rPr lang="es-CL" baseline="0" dirty="0">
                <a:latin typeface="Arial" charset="0"/>
                <a:ea typeface="ＭＳ Ｐゴシック" charset="-128"/>
                <a:cs typeface="ＭＳ Ｐゴシック" charset="-128"/>
              </a:rPr>
              <a:t>; no les tiene que dar necesariamente su tarjeta de identificación siempre y cuando usted les provea su nombre, dirección y fecha de nacimiento.</a:t>
            </a:r>
          </a:p>
          <a:p>
            <a:pPr eaLnBrk="1" hangingPunct="1">
              <a:buFontTx/>
              <a:buChar char="-"/>
            </a:pPr>
            <a:r>
              <a:rPr lang="en-US" baseline="0" dirty="0">
                <a:latin typeface="Arial" charset="0"/>
                <a:ea typeface="ＭＳ Ｐゴシック" charset="-128"/>
                <a:cs typeface="ＭＳ Ｐゴシック" charset="-128"/>
              </a:rPr>
              <a:t> - </a:t>
            </a:r>
            <a:r>
              <a:rPr lang="es-CL" baseline="0" noProof="0" dirty="0">
                <a:latin typeface="Arial" charset="0"/>
                <a:ea typeface="ＭＳ Ｐゴシック" charset="-128"/>
                <a:cs typeface="ＭＳ Ｐゴシック" charset="-128"/>
              </a:rPr>
              <a:t>Si usted s</a:t>
            </a:r>
            <a:r>
              <a:rPr lang="en-US" sz="1200" b="0" i="0" kern="1200" dirty="0">
                <a:solidFill>
                  <a:schemeClr val="tx1"/>
                </a:solidFill>
                <a:effectLst/>
                <a:latin typeface="+mn-lt"/>
                <a:ea typeface="+mn-ea"/>
                <a:cs typeface="+mn-cs"/>
              </a:rPr>
              <a:t>ó</a:t>
            </a:r>
            <a:r>
              <a:rPr lang="es-CL" baseline="0" noProof="0" dirty="0">
                <a:latin typeface="Arial" charset="0"/>
                <a:ea typeface="ＭＳ Ｐゴシック" charset="-128"/>
                <a:cs typeface="ＭＳ Ｐゴシック" charset="-128"/>
              </a:rPr>
              <a:t>lo está de paso en el área, puede decirlo. Sin embargo, esto podría plantear un problema en cuanto a su liberación, si usted es arrestad@.</a:t>
            </a:r>
            <a:endParaRPr lang="es-CL" noProof="0" dirty="0">
              <a:latin typeface="Arial" charset="0"/>
              <a:ea typeface="ＭＳ Ｐゴシック" charset="-128"/>
              <a:cs typeface="ＭＳ Ｐゴシック" charset="-128"/>
            </a:endParaRPr>
          </a:p>
          <a:p>
            <a:pPr eaLnBrk="1" hangingPunct="1">
              <a:buFontTx/>
              <a:buChar char="-"/>
            </a:pPr>
            <a:r>
              <a:rPr lang="es-CL" noProof="0" dirty="0">
                <a:latin typeface="Arial" charset="0"/>
                <a:ea typeface="ＭＳ Ｐゴシック" charset="-128"/>
                <a:cs typeface="ＭＳ Ｐゴシック" charset="-128"/>
              </a:rPr>
              <a:t> -</a:t>
            </a:r>
            <a:r>
              <a:rPr lang="es-CL" baseline="0" noProof="0" dirty="0">
                <a:latin typeface="Arial" charset="0"/>
                <a:ea typeface="ＭＳ Ｐゴシック" charset="-128"/>
                <a:cs typeface="ＭＳ Ｐゴシック" charset="-128"/>
              </a:rPr>
              <a:t> - Dar un nombre falso es una ofensa criminal.</a:t>
            </a:r>
            <a:endParaRPr lang="es-CL" noProof="0" dirty="0">
              <a:latin typeface="Arial" charset="0"/>
              <a:ea typeface="ＭＳ Ｐゴシック" charset="-128"/>
              <a:cs typeface="ＭＳ Ｐゴシック" charset="-128"/>
            </a:endParaRPr>
          </a:p>
          <a:p>
            <a:pPr eaLnBrk="1" hangingPunct="1">
              <a:buFontTx/>
              <a:buChar char="-"/>
            </a:pPr>
            <a:r>
              <a:rPr lang="en-US" dirty="0">
                <a:latin typeface="Arial" charset="0"/>
                <a:ea typeface="ＭＳ Ｐゴシック" charset="-128"/>
                <a:cs typeface="ＭＳ Ｐゴシック" charset="-128"/>
              </a:rPr>
              <a:t>USTED A</a:t>
            </a:r>
            <a:r>
              <a:rPr lang="en-US" sz="1200" b="0" i="0" kern="1200" dirty="0">
                <a:solidFill>
                  <a:schemeClr val="tx1"/>
                </a:solidFill>
                <a:effectLst/>
                <a:latin typeface="+mn-lt"/>
                <a:ea typeface="+mn-ea"/>
                <a:cs typeface="+mn-cs"/>
              </a:rPr>
              <a:t>Ú</a:t>
            </a:r>
            <a:r>
              <a:rPr lang="en-US" dirty="0">
                <a:latin typeface="Arial" charset="0"/>
                <a:ea typeface="ＭＳ Ｐゴシック" charset="-128"/>
                <a:cs typeface="ＭＳ Ｐゴシック" charset="-128"/>
              </a:rPr>
              <a:t>N TIENE EL DERECHO BAJO LA 5.</a:t>
            </a:r>
            <a:r>
              <a:rPr lang="en-US" baseline="30000" dirty="0">
                <a:latin typeface="Arial" charset="0"/>
                <a:ea typeface="ＭＳ Ｐゴシック" charset="-128"/>
                <a:cs typeface="ＭＳ Ｐゴシック" charset="-128"/>
              </a:rPr>
              <a:t>a</a:t>
            </a:r>
            <a:r>
              <a:rPr lang="en-US" baseline="0" dirty="0">
                <a:latin typeface="Arial" charset="0"/>
                <a:ea typeface="ＭＳ Ｐゴシック" charset="-128"/>
                <a:cs typeface="ＭＳ Ｐゴシック" charset="-128"/>
              </a:rPr>
              <a:t> ENMIENDA A GUARDAR SILENCIO, PERO SI NO SE IDENTIFICA, L@ PUEDEN LLEVAR A LA C</a:t>
            </a:r>
            <a:r>
              <a:rPr lang="en-US" sz="1200" b="0" i="0" kern="1200" dirty="0">
                <a:solidFill>
                  <a:schemeClr val="tx1"/>
                </a:solidFill>
                <a:effectLst/>
                <a:latin typeface="+mn-lt"/>
                <a:ea typeface="+mn-ea"/>
                <a:cs typeface="+mn-cs"/>
              </a:rPr>
              <a:t>Á</a:t>
            </a:r>
            <a:r>
              <a:rPr lang="en-US" baseline="0" dirty="0">
                <a:latin typeface="Arial" charset="0"/>
                <a:ea typeface="ＭＳ Ｐゴシック" charset="-128"/>
                <a:cs typeface="ＭＳ Ｐゴシック" charset="-128"/>
              </a:rPr>
              <a:t>RCEL PARA VERIFICAR SU IDENTIDAD TOM</a:t>
            </a:r>
            <a:r>
              <a:rPr lang="en-US" sz="1200" b="0" i="0" kern="1200" dirty="0">
                <a:solidFill>
                  <a:schemeClr val="tx1"/>
                </a:solidFill>
                <a:effectLst/>
                <a:latin typeface="+mn-lt"/>
                <a:ea typeface="+mn-ea"/>
                <a:cs typeface="+mn-cs"/>
              </a:rPr>
              <a:t>Á</a:t>
            </a:r>
            <a:r>
              <a:rPr lang="en-US" baseline="0" dirty="0">
                <a:latin typeface="Arial" charset="0"/>
                <a:ea typeface="ＭＳ Ｐゴシック" charset="-128"/>
                <a:cs typeface="ＭＳ Ｐゴシック" charset="-128"/>
              </a:rPr>
              <a:t>NDOLE SUS HUELLAS.</a:t>
            </a:r>
            <a:endParaRPr lang="en-US" dirty="0">
              <a:latin typeface="Arial" charset="0"/>
              <a:ea typeface="ＭＳ Ｐゴシック" charset="-128"/>
              <a:cs typeface="ＭＳ Ｐゴシック" charset="-128"/>
            </a:endParaRPr>
          </a:p>
          <a:p>
            <a:pPr eaLnBrk="1" hangingPunct="1">
              <a:buFontTx/>
              <a:buChar char="-"/>
            </a:pPr>
            <a:endParaRPr lang="en-US"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s-VE" noProof="0" dirty="0" err="1">
                <a:latin typeface="Arial" charset="0"/>
                <a:ea typeface="ＭＳ Ｐゴシック" charset="-128"/>
                <a:cs typeface="ＭＳ Ｐゴシック" charset="-128"/>
              </a:rPr>
              <a:t>L@s</a:t>
            </a:r>
            <a:r>
              <a:rPr lang="es-VE" noProof="0" dirty="0">
                <a:latin typeface="Arial" charset="0"/>
                <a:ea typeface="ＭＳ Ｐゴシック" charset="-128"/>
                <a:cs typeface="ＭＳ Ｐゴシック" charset="-128"/>
              </a:rPr>
              <a:t> policías pueden cachearle la ropa si tienen una sospecha razonable de que usted lleva una arma oculta.; no resista físicamente pero hágales claro que usted no consiente a ningún registro más. Lo que usted decida decirle a la policía es importante—se puede usar en su contra más tarde y le puede dar a la policía la causa probable que necesitan para </a:t>
            </a:r>
            <a:r>
              <a:rPr lang="es-VE" noProof="0" dirty="0" err="1">
                <a:latin typeface="Arial" charset="0"/>
                <a:ea typeface="ＭＳ Ｐゴシック" charset="-128"/>
                <a:cs typeface="ＭＳ Ｐゴシック" charset="-128"/>
              </a:rPr>
              <a:t>arrestarl</a:t>
            </a:r>
            <a:r>
              <a:rPr lang="es-VE" noProof="0" dirty="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a:latin typeface="Arial" charset="0"/>
                <a:ea typeface="ＭＳ Ｐゴシック" charset="-128"/>
                <a:cs typeface="ＭＳ Ｐゴシック" charset="-128"/>
              </a:rPr>
              <a:t> - </a:t>
            </a:r>
            <a:r>
              <a:rPr lang="es-VE" noProof="0" dirty="0">
                <a:latin typeface="Arial" charset="0"/>
                <a:ea typeface="ＭＳ Ｐゴシック" charset="-128"/>
                <a:cs typeface="ＭＳ Ｐゴシック" charset="-128"/>
              </a:rPr>
              <a:t>Prueba: “Amenaza </a:t>
            </a:r>
            <a:r>
              <a:rPr lang="es-CL" noProof="0" dirty="0">
                <a:latin typeface="Arial" charset="0"/>
                <a:ea typeface="ＭＳ Ｐゴシック" charset="-128"/>
                <a:cs typeface="ＭＳ Ｐゴシック" charset="-128"/>
              </a:rPr>
              <a:t>inminente de daño físico grave” es la base de un cacheo. El policía no puede ir más allá de asegurarse de que usted no lleva ninguna arma oculta / de que usted no constituye una “amenaza inminente de daño físico grave” para él. No puede buscar dentro de su bote de “</a:t>
            </a:r>
            <a:r>
              <a:rPr lang="es-CL" noProof="0" dirty="0" err="1">
                <a:latin typeface="Arial" charset="0"/>
                <a:ea typeface="ＭＳ Ｐゴシック" charset="-128"/>
                <a:cs typeface="ＭＳ Ｐゴシック" charset="-128"/>
              </a:rPr>
              <a:t>Altoids</a:t>
            </a:r>
            <a:r>
              <a:rPr lang="es-CL" noProof="0" dirty="0">
                <a:latin typeface="Arial" charset="0"/>
                <a:ea typeface="ＭＳ Ｐゴシック" charset="-128"/>
                <a:cs typeface="ＭＳ Ｐゴシック" charset="-128"/>
              </a:rPr>
              <a:t>” (su bote de mentas) para encontrar su hierba/marihuana</a:t>
            </a:r>
            <a:r>
              <a:rPr lang="es-CL" baseline="0" noProof="0" dirty="0">
                <a:latin typeface="Arial" charset="0"/>
                <a:ea typeface="ＭＳ Ｐゴシック" charset="-128"/>
                <a:cs typeface="ＭＳ Ｐゴシック" charset="-128"/>
              </a:rPr>
              <a:t>.</a:t>
            </a:r>
            <a:endParaRPr lang="es-CL" noProof="0" dirty="0">
              <a:latin typeface="Arial" charset="0"/>
              <a:ea typeface="ＭＳ Ｐゴシック" charset="-128"/>
              <a:cs typeface="ＭＳ Ｐゴシック" charset="-128"/>
            </a:endParaRPr>
          </a:p>
          <a:p>
            <a:pPr eaLnBrk="1" hangingPunct="1">
              <a:buFontTx/>
              <a:buChar char="-"/>
            </a:pPr>
            <a:endParaRPr lang="es-CL" dirty="0">
              <a:latin typeface="Arial" charset="0"/>
              <a:ea typeface="ＭＳ Ｐゴシック" charset="-128"/>
              <a:cs typeface="ＭＳ Ｐゴシック" charset="-128"/>
            </a:endParaRPr>
          </a:p>
          <a:p>
            <a:pPr eaLnBrk="1" hangingPunct="1">
              <a:buFontTx/>
              <a:buChar char="-"/>
            </a:pPr>
            <a:r>
              <a:rPr lang="es-CL" noProof="0" dirty="0">
                <a:latin typeface="Arial" charset="0"/>
                <a:ea typeface="ＭＳ Ｐゴシック" charset="-128"/>
                <a:cs typeface="ＭＳ Ｐゴシック" charset="-128"/>
              </a:rPr>
              <a:t>Usted no tiene que consentir a ningún registro.</a:t>
            </a:r>
          </a:p>
          <a:p>
            <a:pPr eaLnBrk="1" hangingPunct="1">
              <a:buFontTx/>
              <a:buChar char="-"/>
            </a:pPr>
            <a:r>
              <a:rPr lang="es-CL" dirty="0">
                <a:latin typeface="Arial" charset="0"/>
                <a:ea typeface="ＭＳ Ｐゴシック" charset="-128"/>
                <a:cs typeface="ＭＳ Ｐゴシック" charset="-128"/>
              </a:rPr>
              <a:t> - Sin embargo, si la policía tiene causa probable o una orden, entonces no necesitan su consentimiento. A</a:t>
            </a:r>
            <a:r>
              <a:rPr lang="en-US" sz="1200" b="0" i="0" kern="1200" dirty="0">
                <a:solidFill>
                  <a:schemeClr val="tx1"/>
                </a:solidFill>
                <a:effectLst/>
                <a:latin typeface="+mn-lt"/>
                <a:ea typeface="+mn-ea"/>
                <a:cs typeface="+mn-cs"/>
              </a:rPr>
              <a:t>ú</a:t>
            </a:r>
            <a:r>
              <a:rPr lang="es-CL" dirty="0">
                <a:latin typeface="Arial" charset="0"/>
                <a:ea typeface="ＭＳ Ｐゴシック" charset="-128"/>
                <a:cs typeface="ＭＳ Ｐゴシック" charset="-128"/>
              </a:rPr>
              <a:t>n es importante negarse verbalmente a consentir</a:t>
            </a:r>
            <a:r>
              <a:rPr lang="es-VE" noProof="0" dirty="0">
                <a:latin typeface="Arial" charset="0"/>
                <a:ea typeface="ＭＳ Ｐゴシック" charset="-128"/>
                <a:cs typeface="ＭＳ Ｐゴシック" charset="-128"/>
              </a:rPr>
              <a:t> al registro. </a:t>
            </a:r>
            <a:r>
              <a:rPr lang="en-US" sz="1200" b="0" i="0" kern="1200" dirty="0">
                <a:solidFill>
                  <a:schemeClr val="tx1"/>
                </a:solidFill>
                <a:effectLst/>
                <a:latin typeface="+mn-lt"/>
                <a:ea typeface="+mn-ea"/>
                <a:cs typeface="+mn-cs"/>
              </a:rPr>
              <a:t>É</a:t>
            </a:r>
            <a:r>
              <a:rPr lang="es-VE" noProof="0" dirty="0" err="1">
                <a:latin typeface="Arial" charset="0"/>
                <a:ea typeface="ＭＳ Ｐゴシック" charset="-128"/>
                <a:cs typeface="ＭＳ Ｐゴシック" charset="-128"/>
              </a:rPr>
              <a:t>sto</a:t>
            </a:r>
            <a:r>
              <a:rPr lang="es-VE" noProof="0" dirty="0">
                <a:latin typeface="Arial" charset="0"/>
                <a:ea typeface="ＭＳ Ｐゴシック" charset="-128"/>
                <a:cs typeface="ＭＳ Ｐゴシック" charset="-128"/>
              </a:rPr>
              <a:t> no </a:t>
            </a:r>
            <a:r>
              <a:rPr lang="es-VE" noProof="0" dirty="0" err="1">
                <a:latin typeface="Arial" charset="0"/>
                <a:ea typeface="ＭＳ Ｐゴシック" charset="-128"/>
                <a:cs typeface="ＭＳ Ｐゴシック" charset="-128"/>
              </a:rPr>
              <a:t>l@s</a:t>
            </a:r>
            <a:r>
              <a:rPr lang="es-VE" noProof="0" dirty="0">
                <a:latin typeface="Arial" charset="0"/>
                <a:ea typeface="ＭＳ Ｐゴシック" charset="-128"/>
                <a:cs typeface="ＭＳ Ｐゴシック" charset="-128"/>
              </a:rPr>
              <a:t> parará, pero si el registro es ilegal, entonces la policía no podrá decir más tarde que usted consintió</a:t>
            </a:r>
            <a:r>
              <a:rPr lang="es-VE" baseline="0" noProof="0" dirty="0">
                <a:latin typeface="Arial" charset="0"/>
                <a:ea typeface="ＭＳ Ｐゴシック" charset="-128"/>
                <a:cs typeface="ＭＳ Ｐゴシック" charset="-128"/>
              </a:rPr>
              <a:t>.</a:t>
            </a:r>
            <a:endParaRPr lang="es-VE" noProof="0" dirty="0">
              <a:latin typeface="Arial" charset="0"/>
              <a:ea typeface="ＭＳ Ｐゴシック" charset="-128"/>
              <a:cs typeface="ＭＳ Ｐゴシック" charset="-128"/>
            </a:endParaRPr>
          </a:p>
          <a:p>
            <a:pPr eaLnBrk="1" hangingPunct="1">
              <a:buFontTx/>
              <a:buChar char="-"/>
            </a:pPr>
            <a:r>
              <a:rPr lang="es-VE" noProof="0" dirty="0">
                <a:latin typeface="Arial" charset="0"/>
                <a:ea typeface="ＭＳ Ｐゴシック" charset="-128"/>
                <a:cs typeface="ＭＳ Ｐゴシック" charset="-128"/>
              </a:rPr>
              <a:t> -</a:t>
            </a:r>
            <a:r>
              <a:rPr lang="es-VE" baseline="0" noProof="0" dirty="0">
                <a:latin typeface="Arial" charset="0"/>
                <a:ea typeface="ＭＳ Ｐゴシック" charset="-128"/>
                <a:cs typeface="ＭＳ Ｐゴシック" charset="-128"/>
              </a:rPr>
              <a:t> - Si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policías dicen tener una orden, pídales que se la muestren. Una orden tiene que tener la firma de un juez, la fecha, y la descripción de lo que la policía tiene permitido registrar. </a:t>
            </a:r>
          </a:p>
          <a:p>
            <a:pPr eaLnBrk="1" hangingPunct="1">
              <a:buFontTx/>
              <a:buChar char="-"/>
            </a:pPr>
            <a:r>
              <a:rPr lang="es-CL" baseline="0" noProof="0" dirty="0">
                <a:latin typeface="Arial" charset="0"/>
                <a:ea typeface="ＭＳ Ｐゴシック" charset="-128"/>
                <a:cs typeface="ＭＳ Ｐゴシック" charset="-128"/>
              </a:rPr>
              <a:t> - - - Si la orden dice “</a:t>
            </a:r>
            <a:r>
              <a:rPr lang="es-CL" baseline="0" noProof="0" dirty="0" err="1">
                <a:latin typeface="Arial" charset="0"/>
                <a:ea typeface="ＭＳ Ｐゴシック" charset="-128"/>
                <a:cs typeface="ＭＳ Ｐゴシック" charset="-128"/>
              </a:rPr>
              <a:t>the</a:t>
            </a:r>
            <a:r>
              <a:rPr lang="es-CL" baseline="0" noProof="0" dirty="0">
                <a:latin typeface="Arial" charset="0"/>
                <a:ea typeface="ＭＳ Ｐゴシック" charset="-128"/>
                <a:cs typeface="ＭＳ Ｐゴシック" charset="-128"/>
              </a:rPr>
              <a:t> </a:t>
            </a:r>
            <a:r>
              <a:rPr lang="es-CL" baseline="0" noProof="0" dirty="0" err="1">
                <a:latin typeface="Arial" charset="0"/>
                <a:ea typeface="ＭＳ Ｐゴシック" charset="-128"/>
                <a:cs typeface="ＭＳ Ｐゴシック" charset="-128"/>
              </a:rPr>
              <a:t>house</a:t>
            </a:r>
            <a:r>
              <a:rPr lang="es-CL" baseline="0" noProof="0" dirty="0">
                <a:latin typeface="Arial" charset="0"/>
                <a:ea typeface="ＭＳ Ｐゴシック" charset="-128"/>
                <a:cs typeface="ＭＳ Ｐゴシック" charset="-128"/>
              </a:rPr>
              <a:t>” (“la casa”), pero no “</a:t>
            </a:r>
            <a:r>
              <a:rPr lang="es-CL" baseline="0" noProof="0" dirty="0" err="1">
                <a:latin typeface="Arial" charset="0"/>
                <a:ea typeface="ＭＳ Ｐゴシック" charset="-128"/>
                <a:cs typeface="ＭＳ Ｐゴシック" charset="-128"/>
              </a:rPr>
              <a:t>the</a:t>
            </a:r>
            <a:r>
              <a:rPr lang="es-CL" baseline="0" noProof="0" dirty="0">
                <a:latin typeface="Arial" charset="0"/>
                <a:ea typeface="ＭＳ Ｐゴシック" charset="-128"/>
                <a:cs typeface="ＭＳ Ｐゴシック" charset="-128"/>
              </a:rPr>
              <a:t> </a:t>
            </a:r>
            <a:r>
              <a:rPr lang="es-CL" baseline="0" noProof="0" dirty="0" err="1">
                <a:latin typeface="Arial" charset="0"/>
                <a:ea typeface="ＭＳ Ｐゴシック" charset="-128"/>
                <a:cs typeface="ＭＳ Ｐゴシック" charset="-128"/>
              </a:rPr>
              <a:t>shed</a:t>
            </a:r>
            <a:r>
              <a:rPr lang="es-CL" baseline="0" noProof="0" dirty="0">
                <a:latin typeface="Arial" charset="0"/>
                <a:ea typeface="ＭＳ Ｐゴシック" charset="-128"/>
                <a:cs typeface="ＭＳ Ｐゴシック" charset="-128"/>
              </a:rPr>
              <a:t>” (“el cobertizo”), entonces</a:t>
            </a:r>
            <a:r>
              <a:rPr lang="es-VE" baseline="0" noProof="0" dirty="0">
                <a:latin typeface="Arial" charset="0"/>
                <a:ea typeface="ＭＳ Ｐゴシック" charset="-128"/>
                <a:cs typeface="ＭＳ Ｐゴシック" charset="-128"/>
              </a:rPr>
              <a:t>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policías no pueden registrar el cobertizo. Si usted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ve a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policías registrar un área que no esté descrito en la orden, no les avise. El error podría hacer que cualquier evidencia que obtengan en el registro sea desechada. </a:t>
            </a:r>
            <a:endParaRPr lang="es-VE" noProof="0" dirty="0">
              <a:latin typeface="Arial" charset="0"/>
              <a:ea typeface="ＭＳ Ｐゴシック" charset="-128"/>
              <a:cs typeface="ＭＳ Ｐゴシック" charset="-128"/>
            </a:endParaRPr>
          </a:p>
          <a:p>
            <a:pPr eaLnBrk="1" hangingPunct="1">
              <a:buFontTx/>
              <a:buNone/>
            </a:pPr>
            <a:endParaRPr lang="es-VE" dirty="0">
              <a:latin typeface="Arial" charset="0"/>
              <a:ea typeface="ＭＳ Ｐゴシック" charset="-128"/>
              <a:cs typeface="ＭＳ Ｐゴシック" charset="-128"/>
            </a:endParaRPr>
          </a:p>
          <a:p>
            <a:pPr eaLnBrk="1" hangingPunct="1">
              <a:buFontTx/>
              <a:buChar char="-"/>
            </a:pPr>
            <a:r>
              <a:rPr lang="es-VE" dirty="0">
                <a:latin typeface="Arial" charset="0"/>
                <a:ea typeface="ＭＳ Ｐゴシック" charset="-128"/>
                <a:cs typeface="ＭＳ Ｐゴシック" charset="-128"/>
              </a:rPr>
              <a:t> Recuerde los nombres y números de placa de </a:t>
            </a:r>
            <a:r>
              <a:rPr lang="es-VE" dirty="0" err="1">
                <a:latin typeface="Arial" charset="0"/>
                <a:ea typeface="ＭＳ Ｐゴシック" charset="-128"/>
                <a:cs typeface="ＭＳ Ｐゴシック" charset="-128"/>
              </a:rPr>
              <a:t>l@s</a:t>
            </a:r>
            <a:r>
              <a:rPr lang="es-VE" dirty="0">
                <a:latin typeface="Arial" charset="0"/>
                <a:ea typeface="ＭＳ Ｐゴシック" charset="-128"/>
                <a:cs typeface="ＭＳ Ｐゴシック" charset="-128"/>
              </a:rPr>
              <a:t> oficiales y anote todo sobre el incidente lo antes posible. Los recuerdos se desvanecen con el tiempo y usted va a querer tener un relato preciso y correcto que podrá presentar frente al informe policial del oficial.</a:t>
            </a:r>
          </a:p>
        </p:txBody>
      </p:sp>
    </p:spTree>
    <p:extLst>
      <p:ext uri="{BB962C8B-B14F-4D97-AF65-F5344CB8AC3E}">
        <p14:creationId xmlns:p14="http://schemas.microsoft.com/office/powerpoint/2010/main" val="42645423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21872D2-11E7-3241-96EE-81B407C9DDD8}" type="slidenum">
              <a:rPr lang="en-US"/>
              <a:pPr/>
              <a:t>27</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s-CL" noProof="0" dirty="0">
                <a:latin typeface="Arial" pitchFamily="30" charset="0"/>
                <a:ea typeface="ＭＳ Ｐゴシック" pitchFamily="30" charset="-128"/>
                <a:cs typeface="ＭＳ Ｐゴシック" pitchFamily="30" charset="-128"/>
              </a:rPr>
              <a:t>*Siga elaborando la línea de tiempo de un encuentro con la policía. Esta parte ser</a:t>
            </a:r>
            <a:r>
              <a:rPr lang="es-CL" baseline="0" noProof="0" dirty="0">
                <a:latin typeface="Arial" charset="0"/>
                <a:ea typeface="ＭＳ Ｐゴシック" charset="-128"/>
                <a:cs typeface="ＭＳ Ｐゴシック" charset="-128"/>
              </a:rPr>
              <a:t>í</a:t>
            </a:r>
            <a:r>
              <a:rPr lang="es-CL" noProof="0" dirty="0">
                <a:latin typeface="Arial" pitchFamily="30" charset="0"/>
                <a:ea typeface="ＭＳ Ｐゴシック" pitchFamily="30" charset="-128"/>
                <a:cs typeface="ＭＳ Ｐゴシック" pitchFamily="30" charset="-128"/>
              </a:rPr>
              <a:t>a la tercera fase. </a:t>
            </a:r>
          </a:p>
          <a:p>
            <a:pPr eaLnBrk="1" hangingPunct="1">
              <a:buFontTx/>
              <a:buNone/>
            </a:pPr>
            <a:endParaRPr lang="es-CL" baseline="0" dirty="0">
              <a:latin typeface="Arial" charset="0"/>
              <a:ea typeface="ＭＳ Ｐゴシック" charset="-128"/>
              <a:cs typeface="ＭＳ Ｐゴシック" charset="-128"/>
            </a:endParaRPr>
          </a:p>
          <a:p>
            <a:pPr eaLnBrk="1" hangingPunct="1">
              <a:buFontTx/>
              <a:buChar char="-"/>
            </a:pPr>
            <a:r>
              <a:rPr lang="es-CL" baseline="0" dirty="0">
                <a:latin typeface="Arial" charset="0"/>
                <a:ea typeface="ＭＳ Ｐゴシック" charset="-128"/>
                <a:cs typeface="ＭＳ Ｐゴシック" charset="-128"/>
              </a:rPr>
              <a:t>Si </a:t>
            </a:r>
            <a:r>
              <a:rPr lang="es-CL" baseline="0" dirty="0" err="1">
                <a:latin typeface="Arial" charset="0"/>
                <a:ea typeface="ＭＳ Ｐゴシック" charset="-128"/>
                <a:cs typeface="ＭＳ Ｐゴシック" charset="-128"/>
              </a:rPr>
              <a:t>l@s</a:t>
            </a:r>
            <a:r>
              <a:rPr lang="es-CL" baseline="0" dirty="0">
                <a:latin typeface="Arial" charset="0"/>
                <a:ea typeface="ＭＳ Ｐゴシック" charset="-128"/>
                <a:cs typeface="ＭＳ Ｐゴシック" charset="-128"/>
              </a:rPr>
              <a:t> </a:t>
            </a:r>
            <a:r>
              <a:rPr lang="es-CL" baseline="0" noProof="0" dirty="0">
                <a:latin typeface="Arial" charset="0"/>
                <a:ea typeface="ＭＳ Ｐゴシック" charset="-128"/>
                <a:cs typeface="ＭＳ Ｐゴシック" charset="-128"/>
              </a:rPr>
              <a:t>policías dicen que usted está bajo arresto, entonces en este momento, es probable que usted va a ir a la cárcel, así que trate de mantener la calme y de recordar sus derechos. </a:t>
            </a:r>
          </a:p>
          <a:p>
            <a:pPr eaLnBrk="1" hangingPunct="1">
              <a:buFontTx/>
              <a:buChar char="-"/>
            </a:pPr>
            <a:r>
              <a:rPr lang="es-CL" noProof="0" dirty="0">
                <a:latin typeface="Arial" charset="0"/>
                <a:ea typeface="ＭＳ Ｐゴシック" charset="-128"/>
                <a:cs typeface="ＭＳ Ｐゴシック" charset="-128"/>
              </a:rPr>
              <a:t> - Usted debería pedir un abogado inmediatamente cuando l@ ponen bajo custodia, y a partir de entonces hacer valer su derecho a guardar silencio. Luego espere su abogad@ antes de decir nada.</a:t>
            </a:r>
            <a:endParaRPr lang="es-CL" baseline="0" noProof="0" dirty="0">
              <a:latin typeface="Arial" charset="0"/>
              <a:ea typeface="ＭＳ Ｐゴシック" charset="-128"/>
              <a:cs typeface="ＭＳ Ｐゴシック" charset="-128"/>
            </a:endParaRPr>
          </a:p>
          <a:p>
            <a:pPr eaLnBrk="1" hangingPunct="1">
              <a:buFontTx/>
              <a:buChar char="-"/>
            </a:pPr>
            <a:endParaRPr lang="es-CL" dirty="0">
              <a:latin typeface="Arial" charset="0"/>
              <a:ea typeface="ＭＳ Ｐゴシック" charset="-128"/>
              <a:cs typeface="ＭＳ Ｐゴシック" charset="-128"/>
            </a:endParaRPr>
          </a:p>
          <a:p>
            <a:pPr eaLnBrk="1" hangingPunct="1"/>
            <a:r>
              <a:rPr lang="es-CL" noProof="0" dirty="0">
                <a:latin typeface="Arial" charset="0"/>
                <a:ea typeface="ＭＳ Ｐゴシック" charset="-128"/>
                <a:cs typeface="ＭＳ Ｐゴシック" charset="-128"/>
              </a:rPr>
              <a:t>Si </a:t>
            </a:r>
            <a:r>
              <a:rPr lang="es-CL" noProof="0" dirty="0" err="1">
                <a:latin typeface="Arial" charset="0"/>
                <a:ea typeface="ＭＳ Ｐゴシック" charset="-128"/>
                <a:cs typeface="ＭＳ Ｐゴシック" charset="-128"/>
              </a:rPr>
              <a:t>l@s</a:t>
            </a:r>
            <a:r>
              <a:rPr lang="es-CL" noProof="0" dirty="0">
                <a:latin typeface="Arial" charset="0"/>
                <a:ea typeface="ＭＳ Ｐゴシック" charset="-128"/>
                <a:cs typeface="ＭＳ Ｐゴシック" charset="-128"/>
              </a:rPr>
              <a:t> policías tratan de </a:t>
            </a:r>
            <a:r>
              <a:rPr lang="es-CL" noProof="0" dirty="0" err="1">
                <a:latin typeface="Arial" charset="0"/>
                <a:ea typeface="ＭＳ Ｐゴシック" charset="-128"/>
                <a:cs typeface="ＭＳ Ｐゴシック" charset="-128"/>
              </a:rPr>
              <a:t>trasladarl</a:t>
            </a:r>
            <a:r>
              <a:rPr lang="es-CL" noProof="0" dirty="0">
                <a:latin typeface="Arial" charset="0"/>
                <a:ea typeface="ＭＳ Ｐゴシック" charset="-128"/>
                <a:cs typeface="ＭＳ Ｐゴシック" charset="-128"/>
              </a:rPr>
              <a:t>@ a otro área, pregúnteles—antes de que l@ muevan—si usted está bajo arresto.</a:t>
            </a:r>
            <a:endParaRPr lang="es-CL" baseline="0" noProof="0" dirty="0">
              <a:latin typeface="Arial" charset="0"/>
              <a:ea typeface="ＭＳ Ｐゴシック" charset="-128"/>
              <a:cs typeface="ＭＳ Ｐゴシック" charset="-128"/>
            </a:endParaRPr>
          </a:p>
          <a:p>
            <a:pPr eaLnBrk="1" hangingPunct="1"/>
            <a:endParaRPr lang="es-CL" baseline="0" dirty="0">
              <a:latin typeface="Arial" charset="0"/>
              <a:ea typeface="ＭＳ Ｐゴシック" charset="-128"/>
              <a:cs typeface="ＭＳ Ｐゴシック" charset="-128"/>
            </a:endParaRPr>
          </a:p>
          <a:p>
            <a:pPr eaLnBrk="1" hangingPunct="1"/>
            <a:r>
              <a:rPr lang="es-CL" baseline="0" noProof="0" dirty="0">
                <a:latin typeface="Arial" charset="0"/>
                <a:ea typeface="ＭＳ Ｐゴシック" charset="-128"/>
                <a:cs typeface="ＭＳ Ｐゴシック" charset="-128"/>
              </a:rPr>
              <a:t>Cualquier persona menor de 18 años tiene los mismos derechos, pero normalmente la cárcel se la liberará solo a un padre o a un tutor que llega en persona a la cárcel. En cambio, </a:t>
            </a:r>
            <a:r>
              <a:rPr lang="es-CL" baseline="0" noProof="0" dirty="0" err="1">
                <a:latin typeface="Arial" charset="0"/>
                <a:ea typeface="ＭＳ Ｐゴシック" charset="-128"/>
                <a:cs typeface="ＭＳ Ｐゴシック" charset="-128"/>
              </a:rPr>
              <a:t>l@s</a:t>
            </a:r>
            <a:r>
              <a:rPr lang="es-CL" baseline="0" noProof="0" dirty="0">
                <a:latin typeface="Arial" charset="0"/>
                <a:ea typeface="ＭＳ Ｐゴシック" charset="-128"/>
                <a:cs typeface="ＭＳ Ｐゴシック" charset="-128"/>
              </a:rPr>
              <a:t> </a:t>
            </a:r>
            <a:r>
              <a:rPr lang="es-CL" baseline="0" noProof="0" dirty="0" err="1">
                <a:latin typeface="Arial" charset="0"/>
                <a:ea typeface="ＭＳ Ｐゴシック" charset="-128"/>
                <a:cs typeface="ＭＳ Ｐゴシック" charset="-128"/>
              </a:rPr>
              <a:t>adult@s</a:t>
            </a:r>
            <a:r>
              <a:rPr lang="es-CL" baseline="0" noProof="0" dirty="0">
                <a:latin typeface="Arial" charset="0"/>
                <a:ea typeface="ＭＳ Ｐゴシック" charset="-128"/>
                <a:cs typeface="ＭＳ Ｐゴシック" charset="-128"/>
              </a:rPr>
              <a:t> son </a:t>
            </a:r>
            <a:r>
              <a:rPr lang="es-CL" baseline="0" noProof="0" dirty="0" err="1">
                <a:latin typeface="Arial" charset="0"/>
                <a:ea typeface="ＭＳ Ｐゴシック" charset="-128"/>
                <a:cs typeface="ＭＳ Ｐゴシック" charset="-128"/>
              </a:rPr>
              <a:t>liberad@s</a:t>
            </a:r>
            <a:r>
              <a:rPr lang="es-CL" baseline="0" noProof="0" dirty="0">
                <a:latin typeface="Arial" charset="0"/>
                <a:ea typeface="ＭＳ Ｐゴシック" charset="-128"/>
                <a:cs typeface="ＭＳ Ｐゴシック" charset="-128"/>
              </a:rPr>
              <a:t> “bajo palabra” (lo que significa que cuando </a:t>
            </a:r>
            <a:r>
              <a:rPr lang="es-CL" baseline="0" noProof="0" dirty="0" err="1">
                <a:latin typeface="Arial" charset="0"/>
                <a:ea typeface="ＭＳ Ｐゴシック" charset="-128"/>
                <a:cs typeface="ＭＳ Ｐゴシック" charset="-128"/>
              </a:rPr>
              <a:t>l@s</a:t>
            </a:r>
            <a:r>
              <a:rPr lang="es-CL" baseline="0" noProof="0" dirty="0">
                <a:latin typeface="Arial" charset="0"/>
                <a:ea typeface="ＭＳ Ｐゴシック" charset="-128"/>
                <a:cs typeface="ＭＳ Ｐゴシック" charset="-128"/>
              </a:rPr>
              <a:t> </a:t>
            </a:r>
            <a:r>
              <a:rPr lang="es-CL" baseline="0" noProof="0" dirty="0" err="1">
                <a:latin typeface="Arial" charset="0"/>
                <a:ea typeface="ＭＳ Ｐゴシック" charset="-128"/>
                <a:cs typeface="ＭＳ Ｐゴシック" charset="-128"/>
              </a:rPr>
              <a:t>adult@s</a:t>
            </a:r>
            <a:r>
              <a:rPr lang="es-CL" baseline="0" noProof="0" dirty="0">
                <a:latin typeface="Arial" charset="0"/>
                <a:ea typeface="ＭＳ Ｐゴシック" charset="-128"/>
                <a:cs typeface="ＭＳ Ｐゴシック" charset="-128"/>
              </a:rPr>
              <a:t> son </a:t>
            </a:r>
            <a:r>
              <a:rPr lang="es-CL" baseline="0" noProof="0" dirty="0" err="1">
                <a:latin typeface="Arial" charset="0"/>
                <a:ea typeface="ＭＳ Ｐゴシック" charset="-128"/>
                <a:cs typeface="ＭＳ Ｐゴシック" charset="-128"/>
              </a:rPr>
              <a:t>liberad@s</a:t>
            </a:r>
            <a:r>
              <a:rPr lang="es-CL" baseline="0" noProof="0" dirty="0">
                <a:latin typeface="Arial" charset="0"/>
                <a:ea typeface="ＭＳ Ｐゴシック" charset="-128"/>
                <a:cs typeface="ＭＳ Ｐゴシック" charset="-128"/>
              </a:rPr>
              <a:t>, pueden irse sin que nadie </a:t>
            </a:r>
            <a:r>
              <a:rPr lang="es-CL" baseline="0" noProof="0" dirty="0" err="1">
                <a:latin typeface="Arial" charset="0"/>
                <a:ea typeface="ＭＳ Ｐゴシック" charset="-128"/>
                <a:cs typeface="ＭＳ Ｐゴシック" charset="-128"/>
              </a:rPr>
              <a:t>l@s</a:t>
            </a:r>
            <a:r>
              <a:rPr lang="es-CL" baseline="0" noProof="0" dirty="0">
                <a:latin typeface="Arial" charset="0"/>
                <a:ea typeface="ＭＳ Ｐゴシック" charset="-128"/>
                <a:cs typeface="ＭＳ Ｐゴシック" charset="-128"/>
              </a:rPr>
              <a:t> recoja).</a:t>
            </a:r>
            <a:endParaRPr lang="es-CL" noProof="0" dirty="0">
              <a:latin typeface="Arial" charset="0"/>
              <a:ea typeface="ＭＳ Ｐゴシック" charset="-128"/>
              <a:cs typeface="ＭＳ Ｐゴシック" charset="-128"/>
            </a:endParaRPr>
          </a:p>
          <a:p>
            <a:pPr eaLnBrk="1" hangingPunct="1"/>
            <a:endParaRPr lang="es-CL" dirty="0">
              <a:latin typeface="Arial" charset="0"/>
              <a:ea typeface="ＭＳ Ｐゴシック" charset="-128"/>
              <a:cs typeface="ＭＳ Ｐゴシック" charset="-128"/>
            </a:endParaRPr>
          </a:p>
          <a:p>
            <a:pPr eaLnBrk="1" hangingPunct="1"/>
            <a:r>
              <a:rPr lang="es-CL" dirty="0">
                <a:latin typeface="Arial" charset="0"/>
                <a:ea typeface="ＭＳ Ｐゴシック" charset="-128"/>
                <a:cs typeface="ＭＳ Ｐゴシック" charset="-128"/>
              </a:rPr>
              <a:t>Si usted se niega a dar su nombre y dirección cuando </a:t>
            </a:r>
            <a:r>
              <a:rPr lang="es-CL" dirty="0" err="1">
                <a:latin typeface="Arial" charset="0"/>
                <a:ea typeface="ＭＳ Ｐゴシック" charset="-128"/>
                <a:cs typeface="ＭＳ Ｐゴシック" charset="-128"/>
              </a:rPr>
              <a:t>est</a:t>
            </a:r>
            <a:r>
              <a:rPr lang="es-CL" noProof="0" dirty="0">
                <a:latin typeface="Arial" charset="0"/>
                <a:ea typeface="ＭＳ Ｐゴシック" charset="-128"/>
                <a:cs typeface="ＭＳ Ｐゴシック" charset="-128"/>
              </a:rPr>
              <a:t>á</a:t>
            </a:r>
            <a:r>
              <a:rPr lang="es-CL" dirty="0">
                <a:latin typeface="Arial" charset="0"/>
                <a:ea typeface="ＭＳ Ｐゴシック" charset="-128"/>
                <a:cs typeface="ＭＳ Ｐゴシック" charset="-128"/>
              </a:rPr>
              <a:t> bajo custodia, no será elegible para ser liberad@ ni para recibir un abogado nombrado por el tribunal. L@ registrarán como “John/Jane </a:t>
            </a:r>
            <a:r>
              <a:rPr lang="es-CL" dirty="0" err="1">
                <a:latin typeface="Arial" charset="0"/>
                <a:ea typeface="ＭＳ Ｐゴシック" charset="-128"/>
                <a:cs typeface="ＭＳ Ｐゴシック" charset="-128"/>
              </a:rPr>
              <a:t>Doe</a:t>
            </a:r>
            <a:r>
              <a:rPr lang="es-CL" dirty="0">
                <a:latin typeface="Arial" charset="0"/>
                <a:ea typeface="ＭＳ Ｐゴシック" charset="-128"/>
                <a:cs typeface="ＭＳ Ｐゴシック" charset="-128"/>
              </a:rPr>
              <a:t>” (lo que es el nombre general dado cuando no se sabe el nombre de alguien).</a:t>
            </a:r>
          </a:p>
          <a:p>
            <a:pPr eaLnBrk="1" hangingPunct="1"/>
            <a:endParaRPr lang="es-CL" dirty="0">
              <a:latin typeface="Arial" charset="0"/>
              <a:ea typeface="ＭＳ Ｐゴシック" charset="-128"/>
              <a:cs typeface="ＭＳ Ｐゴシック" charset="-128"/>
            </a:endParaRPr>
          </a:p>
          <a:p>
            <a:pPr eaLnBrk="1" hangingPunct="1"/>
            <a:r>
              <a:rPr lang="es-CL" dirty="0">
                <a:latin typeface="Arial" charset="0"/>
                <a:ea typeface="ＭＳ Ｐゴシック" charset="-128"/>
                <a:cs typeface="ＭＳ Ｐゴシック" charset="-128"/>
              </a:rPr>
              <a:t>Dentro de un período de tiempo razonable, la policía tiene que dejarle hacer una llamada a su abogado y no pueden escuchar esta llamada legalmente—pero presume que sí la van a escuchar. </a:t>
            </a:r>
          </a:p>
          <a:p>
            <a:pPr eaLnBrk="1" hangingPunct="1"/>
            <a:endParaRPr lang="en-US" dirty="0">
              <a:latin typeface="Arial" charset="0"/>
              <a:ea typeface="ＭＳ Ｐゴシック" charset="-128"/>
              <a:cs typeface="ＭＳ Ｐゴシック" charset="-128"/>
            </a:endParaRPr>
          </a:p>
          <a:p>
            <a:pPr eaLnBrk="1" hangingPunct="1"/>
            <a:r>
              <a:rPr lang="es-CL" noProof="0" dirty="0">
                <a:latin typeface="Arial" charset="0"/>
                <a:ea typeface="ＭＳ Ｐゴシック" charset="-128"/>
                <a:cs typeface="ＭＳ Ｐゴシック" charset="-128"/>
              </a:rPr>
              <a:t>No hable con otras personas arrestadas sobre las circunstancias de su arresto—nunca se sabe quien puede estar escuchando.</a:t>
            </a:r>
          </a:p>
          <a:p>
            <a:pPr eaLnBrk="1" hangingPunct="1"/>
            <a:endParaRPr lang="en-US" dirty="0">
              <a:latin typeface="Arial" charset="0"/>
              <a:ea typeface="ＭＳ Ｐゴシック" charset="-128"/>
              <a:cs typeface="ＭＳ Ｐゴシック" charset="-128"/>
            </a:endParaRPr>
          </a:p>
          <a:p>
            <a:pPr eaLnBrk="1" hangingPunct="1"/>
            <a:r>
              <a:rPr lang="es-CL" noProof="0" dirty="0">
                <a:latin typeface="Arial" charset="0"/>
                <a:ea typeface="ＭＳ Ｐゴシック" charset="-128"/>
                <a:cs typeface="ＭＳ Ｐゴシック" charset="-128"/>
              </a:rPr>
              <a:t>Le tienen que proveer atención médica adecuada mientras está bajo custodia. Si usted usa medicamentos, avíseles a </a:t>
            </a:r>
            <a:r>
              <a:rPr lang="es-CL" noProof="0" dirty="0" err="1">
                <a:latin typeface="Arial" charset="0"/>
                <a:ea typeface="ＭＳ Ｐゴシック" charset="-128"/>
                <a:cs typeface="ＭＳ Ｐゴシック" charset="-128"/>
              </a:rPr>
              <a:t>l@s</a:t>
            </a:r>
            <a:r>
              <a:rPr lang="es-CL" noProof="0" dirty="0">
                <a:latin typeface="Arial" charset="0"/>
                <a:ea typeface="ＭＳ Ｐゴシック" charset="-128"/>
                <a:cs typeface="ＭＳ Ｐゴシック" charset="-128"/>
              </a:rPr>
              <a:t> oficiales de la cárcel inmediatamente y repetidamente. Si usted está herid@, pida atención médica repetidamente y tome fotos de sus heridas lo antes posible. </a:t>
            </a:r>
          </a:p>
          <a:p>
            <a:pPr eaLnBrk="1" hangingPunct="1"/>
            <a:endParaRPr lang="es-CL" dirty="0">
              <a:latin typeface="Arial" charset="0"/>
              <a:ea typeface="ＭＳ Ｐゴシック" charset="-128"/>
              <a:cs typeface="ＭＳ Ｐゴシック" charset="-128"/>
            </a:endParaRPr>
          </a:p>
          <a:p>
            <a:pPr eaLnBrk="1" hangingPunct="1"/>
            <a:r>
              <a:rPr lang="es-CL" dirty="0">
                <a:latin typeface="Arial" charset="0"/>
                <a:ea typeface="ＭＳ Ｐゴシック" charset="-128"/>
                <a:cs typeface="ＭＳ Ｐゴシック" charset="-128"/>
              </a:rPr>
              <a:t>Si usted tiene restricciones dietéticas por razones de salud o de su religión, puede que la cárcel tenga que proveerle comidas alternativas. Avíseles a </a:t>
            </a:r>
            <a:r>
              <a:rPr lang="es-CL" dirty="0" err="1">
                <a:latin typeface="Arial" charset="0"/>
                <a:ea typeface="ＭＳ Ｐゴシック" charset="-128"/>
                <a:cs typeface="ＭＳ Ｐゴシック" charset="-128"/>
              </a:rPr>
              <a:t>l@s</a:t>
            </a:r>
            <a:r>
              <a:rPr lang="es-CL" dirty="0">
                <a:latin typeface="Arial" charset="0"/>
                <a:ea typeface="ＭＳ Ｐゴシック" charset="-128"/>
                <a:cs typeface="ＭＳ Ｐゴシック" charset="-128"/>
              </a:rPr>
              <a:t> oficiales de la cárcel de </a:t>
            </a:r>
            <a:r>
              <a:rPr lang="es-CL" dirty="0" err="1">
                <a:latin typeface="Arial" charset="0"/>
                <a:ea typeface="ＭＳ Ｐゴシック" charset="-128"/>
                <a:cs typeface="ＭＳ Ｐゴシック" charset="-128"/>
              </a:rPr>
              <a:t>cu</a:t>
            </a:r>
            <a:r>
              <a:rPr lang="es-CL" noProof="0" dirty="0">
                <a:latin typeface="Arial" charset="0"/>
                <a:ea typeface="ＭＳ Ｐゴシック" charset="-128"/>
                <a:cs typeface="ＭＳ Ｐゴシック" charset="-128"/>
              </a:rPr>
              <a:t>á</a:t>
            </a:r>
            <a:r>
              <a:rPr lang="es-CL" dirty="0">
                <a:latin typeface="Arial" charset="0"/>
                <a:ea typeface="ＭＳ Ｐゴシック" charset="-128"/>
                <a:cs typeface="ＭＳ Ｐゴシック" charset="-128"/>
              </a:rPr>
              <a:t>les son sus necesidades dietéticas en cuanto usted llegue allí. Si la cárcel no acomoda estas necesidades, comience inmediatamente el proceso de reclamación. </a:t>
            </a:r>
          </a:p>
        </p:txBody>
      </p:sp>
    </p:spTree>
    <p:extLst>
      <p:ext uri="{BB962C8B-B14F-4D97-AF65-F5344CB8AC3E}">
        <p14:creationId xmlns:p14="http://schemas.microsoft.com/office/powerpoint/2010/main" val="9024072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E1E3110-9780-1244-84E9-1E40E03158BC}" type="slidenum">
              <a:rPr lang="en-US"/>
              <a:pPr/>
              <a:t>28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buFontTx/>
              <a:buNone/>
            </a:pPr>
            <a:r>
              <a:rPr lang="es-CL" noProof="0" dirty="0">
                <a:latin typeface="Arial" pitchFamily="30" charset="0"/>
                <a:ea typeface="ＭＳ Ｐゴシック" pitchFamily="30" charset="-128"/>
                <a:cs typeface="ＭＳ Ｐゴシック" pitchFamily="30" charset="-128"/>
              </a:rPr>
              <a:t>Defina causa probable: significa que es más probable que no que usted ha cometido un crimen (es decir, significa que la probabilidad de que usted ha cometido un crimen es mayor que la probabilidad de que usted </a:t>
            </a:r>
            <a:r>
              <a:rPr lang="es-CL" i="1" noProof="0" dirty="0">
                <a:latin typeface="Arial" pitchFamily="30" charset="0"/>
                <a:ea typeface="ＭＳ Ｐゴシック" pitchFamily="30" charset="-128"/>
                <a:cs typeface="ＭＳ Ｐゴシック" pitchFamily="30" charset="-128"/>
              </a:rPr>
              <a:t>no </a:t>
            </a:r>
            <a:r>
              <a:rPr lang="es-CL" i="0" noProof="0" dirty="0">
                <a:latin typeface="Arial" pitchFamily="30" charset="0"/>
                <a:ea typeface="ＭＳ Ｐゴシック" pitchFamily="30" charset="-128"/>
                <a:cs typeface="ＭＳ Ｐゴシック" pitchFamily="30" charset="-128"/>
              </a:rPr>
              <a:t>lo ha cometido)</a:t>
            </a:r>
            <a:r>
              <a:rPr lang="es-CL" noProof="0" dirty="0">
                <a:latin typeface="Arial" pitchFamily="30" charset="0"/>
                <a:ea typeface="ＭＳ Ｐゴシック" pitchFamily="30" charset="-128"/>
                <a:cs typeface="ＭＳ Ｐゴシック" pitchFamily="30" charset="-128"/>
              </a:rPr>
              <a:t>.</a:t>
            </a:r>
          </a:p>
          <a:p>
            <a:pPr lvl="1" eaLnBrk="1" hangingPunct="1">
              <a:buFontTx/>
              <a:buChar char="-"/>
            </a:pPr>
            <a:r>
              <a:rPr lang="es-CL" dirty="0">
                <a:latin typeface="Arial" pitchFamily="30" charset="0"/>
                <a:ea typeface="ＭＳ Ｐゴシック" pitchFamily="30" charset="-128"/>
                <a:cs typeface="ＭＳ Ｐゴシック" pitchFamily="30" charset="-128"/>
              </a:rPr>
              <a:t>Un solo informante es suficiente para proveer causa probable.</a:t>
            </a:r>
          </a:p>
          <a:p>
            <a:pPr lvl="1" eaLnBrk="1" hangingPunct="1">
              <a:buFontTx/>
              <a:buChar char="-"/>
            </a:pPr>
            <a:r>
              <a:rPr lang="es-CL" dirty="0">
                <a:latin typeface="Arial" pitchFamily="30" charset="0"/>
                <a:ea typeface="ＭＳ Ｐゴシック" pitchFamily="30" charset="-128"/>
                <a:cs typeface="ＭＳ Ｐゴシック" pitchFamily="30" charset="-128"/>
              </a:rPr>
              <a:t>Pueden </a:t>
            </a:r>
            <a:r>
              <a:rPr lang="es-CL" dirty="0" err="1">
                <a:latin typeface="Arial" pitchFamily="30" charset="0"/>
                <a:ea typeface="ＭＳ Ｐゴシック" pitchFamily="30" charset="-128"/>
                <a:cs typeface="ＭＳ Ｐゴシック" pitchFamily="30" charset="-128"/>
              </a:rPr>
              <a:t>arrestarl</a:t>
            </a:r>
            <a:r>
              <a:rPr lang="es-CL" dirty="0">
                <a:latin typeface="Arial" pitchFamily="30" charset="0"/>
                <a:ea typeface="ＭＳ Ｐゴシック" pitchFamily="30" charset="-128"/>
                <a:cs typeface="ＭＳ Ｐゴシック" pitchFamily="30" charset="-128"/>
              </a:rPr>
              <a:t>@ también con una orden judicial de arresto (“</a:t>
            </a:r>
            <a:r>
              <a:rPr lang="es-CL" dirty="0" err="1">
                <a:latin typeface="Arial" pitchFamily="30" charset="0"/>
                <a:ea typeface="ＭＳ Ｐゴシック" pitchFamily="30" charset="-128"/>
                <a:cs typeface="ＭＳ Ｐゴシック" pitchFamily="30" charset="-128"/>
              </a:rPr>
              <a:t>bench</a:t>
            </a:r>
            <a:r>
              <a:rPr lang="es-CL" dirty="0">
                <a:latin typeface="Arial" pitchFamily="30" charset="0"/>
                <a:ea typeface="ＭＳ Ｐゴシック" pitchFamily="30" charset="-128"/>
                <a:cs typeface="ＭＳ Ｐゴシック" pitchFamily="30" charset="-128"/>
              </a:rPr>
              <a:t> warrant”, en </a:t>
            </a:r>
            <a:r>
              <a:rPr lang="es-CL" dirty="0" err="1">
                <a:latin typeface="Arial" pitchFamily="30" charset="0"/>
                <a:ea typeface="ＭＳ Ｐゴシック" pitchFamily="30" charset="-128"/>
                <a:cs typeface="ＭＳ Ｐゴシック" pitchFamily="30" charset="-128"/>
              </a:rPr>
              <a:t>ingl</a:t>
            </a:r>
            <a:r>
              <a:rPr lang="es-CL" noProof="0" dirty="0">
                <a:latin typeface="Arial" charset="0"/>
                <a:ea typeface="ＭＳ Ｐゴシック" charset="-128"/>
                <a:cs typeface="ＭＳ Ｐゴシック" charset="-128"/>
              </a:rPr>
              <a:t>é</a:t>
            </a:r>
            <a:r>
              <a:rPr lang="es-CL" dirty="0">
                <a:latin typeface="Arial" pitchFamily="30" charset="0"/>
                <a:ea typeface="ＭＳ Ｐゴシック" pitchFamily="30" charset="-128"/>
                <a:cs typeface="ＭＳ Ｐゴシック" pitchFamily="30" charset="-128"/>
              </a:rPr>
              <a:t>s), si por ejemplo usted se ha perdido su cita en el tribunal</a:t>
            </a:r>
          </a:p>
          <a:p>
            <a:pPr lvl="1" eaLnBrk="1" hangingPunct="1">
              <a:buFontTx/>
              <a:buChar char="-"/>
            </a:pPr>
            <a:r>
              <a:rPr lang="es-CL" dirty="0">
                <a:latin typeface="Arial" pitchFamily="30" charset="0"/>
                <a:ea typeface="ＭＳ Ｐゴシック" pitchFamily="30" charset="-128"/>
                <a:cs typeface="ＭＳ Ｐゴシック" pitchFamily="30" charset="-128"/>
              </a:rPr>
              <a:t> Excepción: para delitos menores, pueden “citar y liberar” (cite and </a:t>
            </a:r>
            <a:r>
              <a:rPr lang="es-CL" dirty="0" err="1">
                <a:latin typeface="Arial" pitchFamily="30" charset="0"/>
                <a:ea typeface="ＭＳ Ｐゴシック" pitchFamily="30" charset="-128"/>
                <a:cs typeface="ＭＳ Ｐゴシック" pitchFamily="30" charset="-128"/>
              </a:rPr>
              <a:t>release</a:t>
            </a:r>
            <a:r>
              <a:rPr lang="es-CL" dirty="0">
                <a:latin typeface="Arial" pitchFamily="30" charset="0"/>
                <a:ea typeface="ＭＳ Ｐゴシック" pitchFamily="30" charset="-128"/>
                <a:cs typeface="ＭＳ Ｐゴシック" pitchFamily="30" charset="-128"/>
              </a:rPr>
              <a:t>”, en ingles), pero queda a su discreción (de la policía)</a:t>
            </a:r>
            <a:endParaRPr lang="es-CL"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6015451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D06C390-2128-7748-A192-E2E12CAD107C}" type="slidenum">
              <a:rPr lang="en-US"/>
              <a:pPr/>
              <a:t>29</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buFontTx/>
              <a:buChar char="-"/>
            </a:pPr>
            <a:r>
              <a:rPr lang="es-CL" noProof="0" dirty="0">
                <a:latin typeface="Arial" charset="0"/>
                <a:ea typeface="ＭＳ Ｐゴシック" charset="-128"/>
                <a:cs typeface="ＭＳ Ｐゴシック" charset="-128"/>
              </a:rPr>
              <a:t>Cuando están haciendo un arresto, </a:t>
            </a:r>
            <a:r>
              <a:rPr lang="es-CL" noProof="0" dirty="0" err="1">
                <a:latin typeface="Arial" charset="0"/>
                <a:ea typeface="ＭＳ Ｐゴシック" charset="-128"/>
                <a:cs typeface="ＭＳ Ｐゴシック" charset="-128"/>
              </a:rPr>
              <a:t>l@s</a:t>
            </a:r>
            <a:r>
              <a:rPr lang="es-CL" noProof="0" dirty="0">
                <a:latin typeface="Arial" charset="0"/>
                <a:ea typeface="ＭＳ Ｐゴシック" charset="-128"/>
                <a:cs typeface="ＭＳ Ｐゴシック" charset="-128"/>
              </a:rPr>
              <a:t> policías tienen permitido </a:t>
            </a:r>
            <a:r>
              <a:rPr lang="es-CL" noProof="0" dirty="0" err="1">
                <a:latin typeface="Arial" charset="0"/>
                <a:ea typeface="ＭＳ Ｐゴシック" charset="-128"/>
                <a:cs typeface="ＭＳ Ｐゴシック" charset="-128"/>
              </a:rPr>
              <a:t>registrarl</a:t>
            </a:r>
            <a:r>
              <a:rPr lang="es-CL" noProof="0" dirty="0">
                <a:latin typeface="Arial" charset="0"/>
                <a:ea typeface="ＭＳ Ｐゴシック" charset="-128"/>
                <a:cs typeface="ＭＳ Ｐゴシック" charset="-128"/>
              </a:rPr>
              <a:t>@ “hasta la piel.” La base de este registro es buscar cualquier arma (para la seguridad del oficial) y buscar sustancias reguladas, métodos de escape, o objetos de valor antes de </a:t>
            </a:r>
            <a:r>
              <a:rPr lang="es-CL" noProof="0" dirty="0" err="1">
                <a:latin typeface="Arial" charset="0"/>
                <a:ea typeface="ＭＳ Ｐゴシック" charset="-128"/>
                <a:cs typeface="ＭＳ Ｐゴシック" charset="-128"/>
              </a:rPr>
              <a:t>ponerl</a:t>
            </a:r>
            <a:r>
              <a:rPr lang="es-CL" noProof="0" dirty="0">
                <a:latin typeface="Arial" charset="0"/>
                <a:ea typeface="ＭＳ Ｐゴシック" charset="-128"/>
                <a:cs typeface="ＭＳ Ｐゴシック" charset="-128"/>
              </a:rPr>
              <a:t>@ bajo custodia.</a:t>
            </a:r>
            <a:r>
              <a:rPr lang="es-CL" baseline="0" noProof="0" dirty="0">
                <a:latin typeface="Arial" charset="0"/>
                <a:ea typeface="ＭＳ Ｐゴシック" charset="-128"/>
                <a:cs typeface="ＭＳ Ｐゴシック" charset="-128"/>
              </a:rPr>
              <a:t> </a:t>
            </a:r>
          </a:p>
          <a:p>
            <a:pPr eaLnBrk="1" hangingPunct="1">
              <a:buFontTx/>
              <a:buChar char="-"/>
            </a:pPr>
            <a:r>
              <a:rPr lang="es-CL" noProof="0" dirty="0">
                <a:latin typeface="Arial" pitchFamily="30" charset="0"/>
                <a:ea typeface="ＭＳ Ｐゴシック" pitchFamily="30" charset="-128"/>
                <a:cs typeface="ＭＳ Ｐゴシック" pitchFamily="30" charset="-128"/>
              </a:rPr>
              <a:t>No es igual a un cacheo al desnudo. Los cacheos al desnudo son inconstitucionales en todos </a:t>
            </a:r>
            <a:r>
              <a:rPr lang="es-VE" noProof="0" dirty="0">
                <a:latin typeface="Arial" pitchFamily="30" charset="0"/>
                <a:ea typeface="ＭＳ Ｐゴシック" pitchFamily="30" charset="-128"/>
                <a:cs typeface="ＭＳ Ｐゴシック" pitchFamily="30" charset="-128"/>
              </a:rPr>
              <a:t>los casos menos los crímenes mas graves. </a:t>
            </a:r>
            <a:endParaRPr lang="es-VE" baseline="0" noProof="0" dirty="0">
              <a:latin typeface="Arial" charset="0"/>
              <a:ea typeface="ＭＳ Ｐゴシック" charset="-128"/>
              <a:cs typeface="ＭＳ Ｐゴシック" charset="-128"/>
            </a:endParaRPr>
          </a:p>
          <a:p>
            <a:pPr eaLnBrk="1" hangingPunct="1"/>
            <a:r>
              <a:rPr lang="es-VE" baseline="0" dirty="0">
                <a:latin typeface="Arial" charset="0"/>
                <a:ea typeface="ＭＳ Ｐゴシック" charset="-128"/>
                <a:cs typeface="ＭＳ Ｐゴシック" charset="-128"/>
              </a:rPr>
              <a:t>- Prueba: </a:t>
            </a:r>
            <a:r>
              <a:rPr lang="es-VE" baseline="0" dirty="0" err="1">
                <a:latin typeface="Arial" charset="0"/>
                <a:ea typeface="ＭＳ Ｐゴシック" charset="-128"/>
                <a:cs typeface="ＭＳ Ｐゴシック" charset="-128"/>
              </a:rPr>
              <a:t>l@s</a:t>
            </a:r>
            <a:r>
              <a:rPr lang="es-VE" baseline="0" dirty="0">
                <a:latin typeface="Arial" charset="0"/>
                <a:ea typeface="ＭＳ Ｐゴシック" charset="-128"/>
                <a:cs typeface="ＭＳ Ｐゴシック" charset="-128"/>
              </a:rPr>
              <a:t> policías pueden registrar cualquier área al alcance o dentro de la envergadura de usted. </a:t>
            </a:r>
          </a:p>
          <a:p>
            <a:pPr eaLnBrk="1" hangingPunct="1"/>
            <a:r>
              <a:rPr lang="es-VE" baseline="0" dirty="0">
                <a:latin typeface="Arial" charset="0"/>
                <a:ea typeface="ＭＳ Ｐゴシック" charset="-128"/>
                <a:cs typeface="ＭＳ Ｐゴシック" charset="-128"/>
              </a:rPr>
              <a:t>- </a:t>
            </a:r>
            <a:r>
              <a:rPr lang="en-US" sz="1200" b="0" i="0" kern="1200" dirty="0">
                <a:solidFill>
                  <a:schemeClr val="tx1"/>
                </a:solidFill>
                <a:effectLst/>
                <a:latin typeface="+mn-lt"/>
                <a:ea typeface="+mn-ea"/>
                <a:cs typeface="+mn-cs"/>
              </a:rPr>
              <a:t>É</a:t>
            </a:r>
            <a:r>
              <a:rPr lang="es-VE" baseline="0" dirty="0" err="1">
                <a:latin typeface="Arial" charset="0"/>
                <a:ea typeface="ＭＳ Ｐゴシック" charset="-128"/>
                <a:cs typeface="ＭＳ Ｐゴシック" charset="-128"/>
              </a:rPr>
              <a:t>sto</a:t>
            </a:r>
            <a:r>
              <a:rPr lang="es-VE" baseline="0" dirty="0">
                <a:latin typeface="Arial" charset="0"/>
                <a:ea typeface="ＭＳ Ｐゴシック" charset="-128"/>
                <a:cs typeface="ＭＳ Ｐゴシック" charset="-128"/>
              </a:rPr>
              <a:t> significa que la policía puede registrar los </a:t>
            </a:r>
            <a:r>
              <a:rPr lang="es-VE" baseline="0" noProof="0" dirty="0">
                <a:latin typeface="Arial" charset="0"/>
                <a:ea typeface="ＭＳ Ｐゴシック" charset="-128"/>
                <a:cs typeface="ＭＳ Ｐゴシック" charset="-128"/>
              </a:rPr>
              <a:t>compartimentos desbloqueados de su vehículo y cualquier bolso al alcance de la mano. </a:t>
            </a:r>
          </a:p>
          <a:p>
            <a:pPr eaLnBrk="1" hangingPunct="1">
              <a:buFontTx/>
              <a:buChar char="-"/>
            </a:pPr>
            <a:r>
              <a:rPr lang="es-VE" baseline="0" noProof="0" dirty="0">
                <a:latin typeface="Arial" charset="0"/>
                <a:ea typeface="ＭＳ Ｐゴシック" charset="-128"/>
                <a:cs typeface="ＭＳ Ｐゴシック" charset="-128"/>
              </a:rPr>
              <a:t>Usted tiene el derecho a ser registrad@ por un oficial de su propio g</a:t>
            </a:r>
            <a:r>
              <a:rPr lang="es-CL" dirty="0">
                <a:solidFill>
                  <a:srgbClr val="000000"/>
                </a:solidFill>
                <a:latin typeface="Abadi MT Condensed Extra Bold" charset="0"/>
              </a:rPr>
              <a:t>é</a:t>
            </a:r>
            <a:r>
              <a:rPr lang="es-VE" baseline="0" noProof="0" dirty="0" err="1">
                <a:latin typeface="Arial" charset="0"/>
                <a:ea typeface="ＭＳ Ｐゴシック" charset="-128"/>
                <a:cs typeface="ＭＳ Ｐゴシック" charset="-128"/>
              </a:rPr>
              <a:t>nero</a:t>
            </a:r>
            <a:r>
              <a:rPr lang="es-VE" baseline="0" noProof="0" dirty="0">
                <a:latin typeface="Arial" charset="0"/>
                <a:ea typeface="ＭＳ Ｐゴシック" charset="-128"/>
                <a:cs typeface="ＭＳ Ｐゴシック" charset="-128"/>
              </a:rPr>
              <a:t>, por lo que, si el oficial que l@ </a:t>
            </a:r>
            <a:r>
              <a:rPr lang="es-VE" baseline="0" noProof="0" dirty="0" err="1">
                <a:latin typeface="Arial" charset="0"/>
                <a:ea typeface="ＭＳ Ｐゴシック" charset="-128"/>
                <a:cs typeface="ＭＳ Ｐゴシック" charset="-128"/>
              </a:rPr>
              <a:t>est</a:t>
            </a:r>
            <a:r>
              <a:rPr lang="es-CL" noProof="0" dirty="0">
                <a:latin typeface="Arial" charset="0"/>
                <a:ea typeface="ＭＳ Ｐゴシック" charset="-128"/>
                <a:cs typeface="ＭＳ Ｐゴシック" charset="-128"/>
              </a:rPr>
              <a:t>á</a:t>
            </a:r>
            <a:r>
              <a:rPr lang="es-VE" baseline="0" noProof="0" dirty="0">
                <a:latin typeface="Arial" charset="0"/>
                <a:ea typeface="ＭＳ Ｐゴシック" charset="-128"/>
                <a:cs typeface="ＭＳ Ｐゴシック" charset="-128"/>
              </a:rPr>
              <a:t> arrestando es de otro g</a:t>
            </a:r>
            <a:r>
              <a:rPr lang="es-CL" dirty="0">
                <a:solidFill>
                  <a:srgbClr val="000000"/>
                </a:solidFill>
                <a:latin typeface="Abadi MT Condensed Extra Bold" charset="0"/>
              </a:rPr>
              <a:t>é</a:t>
            </a:r>
            <a:r>
              <a:rPr lang="es-VE" baseline="0" noProof="0" dirty="0" err="1">
                <a:latin typeface="Arial" charset="0"/>
                <a:ea typeface="ＭＳ Ｐゴシック" charset="-128"/>
                <a:cs typeface="ＭＳ Ｐゴシック" charset="-128"/>
              </a:rPr>
              <a:t>nero</a:t>
            </a:r>
            <a:r>
              <a:rPr lang="es-VE" baseline="0" noProof="0" dirty="0">
                <a:latin typeface="Arial" charset="0"/>
                <a:ea typeface="ＭＳ Ｐゴシック" charset="-128"/>
                <a:cs typeface="ＭＳ Ｐゴシック" charset="-128"/>
              </a:rPr>
              <a:t>, usted tiene el derecho a pedirle que traiga un oficial del mismo g</a:t>
            </a:r>
            <a:r>
              <a:rPr lang="es-CL" dirty="0">
                <a:solidFill>
                  <a:srgbClr val="000000"/>
                </a:solidFill>
                <a:latin typeface="Abadi MT Condensed Extra Bold" charset="0"/>
              </a:rPr>
              <a:t>é</a:t>
            </a:r>
            <a:r>
              <a:rPr lang="es-VE" baseline="0" noProof="0" dirty="0" err="1">
                <a:latin typeface="Arial" charset="0"/>
                <a:ea typeface="ＭＳ Ｐゴシック" charset="-128"/>
                <a:cs typeface="ＭＳ Ｐゴシック" charset="-128"/>
              </a:rPr>
              <a:t>nero</a:t>
            </a:r>
            <a:r>
              <a:rPr lang="es-VE" baseline="0" noProof="0" dirty="0">
                <a:latin typeface="Arial" charset="0"/>
                <a:ea typeface="ＭＳ Ｐゴシック" charset="-128"/>
                <a:cs typeface="ＭＳ Ｐゴシック" charset="-128"/>
              </a:rPr>
              <a:t> de usted para que </a:t>
            </a:r>
            <a:r>
              <a:rPr lang="es-CL" dirty="0">
                <a:solidFill>
                  <a:srgbClr val="000000"/>
                </a:solidFill>
                <a:latin typeface="Abadi MT Condensed Extra Bold" charset="0"/>
              </a:rPr>
              <a:t>é</a:t>
            </a:r>
            <a:r>
              <a:rPr lang="es-VE" baseline="0" noProof="0" dirty="0" err="1">
                <a:latin typeface="Arial" charset="0"/>
                <a:ea typeface="ＭＳ Ｐゴシック" charset="-128"/>
                <a:cs typeface="ＭＳ Ｐゴシック" charset="-128"/>
              </a:rPr>
              <a:t>st</a:t>
            </a:r>
            <a:r>
              <a:rPr lang="es-VE" baseline="0" noProof="0" dirty="0">
                <a:latin typeface="Arial" charset="0"/>
                <a:ea typeface="ＭＳ Ｐゴシック" charset="-128"/>
                <a:cs typeface="ＭＳ Ｐゴシック" charset="-128"/>
              </a:rPr>
              <a:t>@ haga el registro. </a:t>
            </a:r>
          </a:p>
          <a:p>
            <a:pPr eaLnBrk="1" hangingPunct="1">
              <a:buFontTx/>
              <a:buChar char="-"/>
            </a:pPr>
            <a:r>
              <a:rPr lang="es-VE" noProof="0" dirty="0">
                <a:latin typeface="Arial" pitchFamily="30" charset="0"/>
                <a:ea typeface="ＭＳ Ｐゴシック" pitchFamily="30" charset="-128"/>
                <a:cs typeface="ＭＳ Ｐゴシック" pitchFamily="30" charset="-128"/>
              </a:rPr>
              <a:t>Para acceder a un maletero, tienen que conseguir una orden administrativa, lo que siempre se les otorga. </a:t>
            </a:r>
          </a:p>
          <a:p>
            <a:pPr eaLnBrk="1" hangingPunct="1">
              <a:buFontTx/>
              <a:buChar char="-"/>
            </a:pPr>
            <a:r>
              <a:rPr lang="es-VE" noProof="0" dirty="0">
                <a:latin typeface="Arial" pitchFamily="30" charset="0"/>
                <a:ea typeface="ＭＳ Ｐゴシック" pitchFamily="30" charset="-128"/>
                <a:cs typeface="ＭＳ Ｐゴシック" pitchFamily="30" charset="-128"/>
              </a:rPr>
              <a:t>Para proteger una guantera bloqueada, usted la puede bloquear. Si quieren registrarla, pueden pedirle la llave, o la romperán para abrirla.</a:t>
            </a:r>
          </a:p>
          <a:p>
            <a:pPr eaLnBrk="1" hangingPunct="1">
              <a:buFontTx/>
              <a:buChar char="-"/>
            </a:pPr>
            <a:r>
              <a:rPr lang="es-CL" noProof="0" dirty="0">
                <a:latin typeface="Arial" pitchFamily="30" charset="0"/>
                <a:ea typeface="ＭＳ Ｐゴシック" pitchFamily="30" charset="-128"/>
                <a:cs typeface="ＭＳ Ｐゴシック" pitchFamily="30" charset="-128"/>
              </a:rPr>
              <a:t>Para otros artículos bloqueados, la prueba general es: si usted puede acceder a ello, </a:t>
            </a:r>
            <a:r>
              <a:rPr lang="es-CL" noProof="0" dirty="0" err="1">
                <a:latin typeface="Arial" pitchFamily="30" charset="0"/>
                <a:ea typeface="ＭＳ Ｐゴシック" pitchFamily="30" charset="-128"/>
                <a:cs typeface="ＭＳ Ｐゴシック" pitchFamily="30" charset="-128"/>
              </a:rPr>
              <a:t>ell@s</a:t>
            </a:r>
            <a:r>
              <a:rPr lang="es-CL" noProof="0" dirty="0">
                <a:latin typeface="Arial" pitchFamily="30" charset="0"/>
                <a:ea typeface="ＭＳ Ｐゴシック" pitchFamily="30" charset="-128"/>
                <a:cs typeface="ＭＳ Ｐゴシック" pitchFamily="30" charset="-128"/>
              </a:rPr>
              <a:t> lo registrarán.</a:t>
            </a:r>
            <a:endParaRPr lang="es-CL" baseline="0" noProof="0" dirty="0">
              <a:latin typeface="Arial" charset="0"/>
              <a:ea typeface="ＭＳ Ｐゴシック" charset="-128"/>
              <a:cs typeface="ＭＳ Ｐゴシック" charset="-128"/>
            </a:endParaRPr>
          </a:p>
          <a:p>
            <a:pPr eaLnBrk="1" hangingPunct="1"/>
            <a:r>
              <a:rPr lang="en-US" baseline="0" dirty="0">
                <a:latin typeface="Arial" charset="0"/>
                <a:ea typeface="ＭＳ Ｐゴシック" charset="-128"/>
                <a:cs typeface="ＭＳ Ｐゴシック" charset="-128"/>
              </a:rPr>
              <a:t>    </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18677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n-US" dirty="0">
              <a:latin typeface="Arial" pitchFamily="30" charset="0"/>
              <a:ea typeface="ＭＳ Ｐゴシック" pitchFamily="30" charset="-128"/>
              <a:cs typeface="ＭＳ Ｐゴシック" pitchFamily="30" charset="-128"/>
            </a:endParaRPr>
          </a:p>
        </p:txBody>
      </p:sp>
    </p:spTree>
    <p:extLst>
      <p:ext uri="{BB962C8B-B14F-4D97-AF65-F5344CB8AC3E}">
        <p14:creationId xmlns:p14="http://schemas.microsoft.com/office/powerpoint/2010/main" val="30708120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907844E-55F4-1446-B730-6110249DA837}" type="slidenum">
              <a:rPr lang="en-US"/>
              <a:pPr/>
              <a:t>30</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buFontTx/>
              <a:buNone/>
            </a:pPr>
            <a:r>
              <a:rPr lang="es-CL" noProof="0" dirty="0">
                <a:latin typeface="Arial" charset="0"/>
                <a:ea typeface="ＭＳ Ｐゴシック" charset="-128"/>
                <a:cs typeface="ＭＳ Ｐゴシック" charset="-128"/>
              </a:rPr>
              <a:t>- En el nivel de detención, usted les tiene que dar su información identificatoria si se la piden. </a:t>
            </a:r>
          </a:p>
          <a:p>
            <a:pPr eaLnBrk="1" hangingPunct="1">
              <a:buFontTx/>
              <a:buChar char="-"/>
            </a:pPr>
            <a:r>
              <a:rPr lang="en-US" dirty="0">
                <a:latin typeface="Arial" charset="0"/>
                <a:ea typeface="ＭＳ Ｐゴシック" charset="-128"/>
                <a:cs typeface="ＭＳ Ｐゴシック" charset="-128"/>
              </a:rPr>
              <a:t> - </a:t>
            </a:r>
            <a:r>
              <a:rPr lang="es-VE" noProof="0" dirty="0">
                <a:latin typeface="Arial" charset="0"/>
                <a:ea typeface="ＭＳ Ｐゴシック" charset="-128"/>
                <a:cs typeface="ＭＳ Ｐゴシック" charset="-128"/>
              </a:rPr>
              <a:t>La </a:t>
            </a:r>
            <a:r>
              <a:rPr lang="es-CL" noProof="0" dirty="0">
                <a:latin typeface="Arial" charset="0"/>
                <a:ea typeface="ＭＳ Ｐゴシック" charset="-128"/>
                <a:cs typeface="ＭＳ Ｐゴシック" charset="-128"/>
              </a:rPr>
              <a:t>información identificatoria consiste en su nombre, dirección y fecha de nacimiento</a:t>
            </a:r>
            <a:r>
              <a:rPr lang="es-CL" dirty="0">
                <a:latin typeface="Arial" charset="0"/>
                <a:ea typeface="ＭＳ Ｐゴシック" charset="-128"/>
                <a:cs typeface="ＭＳ Ｐゴシック" charset="-128"/>
              </a:rPr>
              <a:t>. </a:t>
            </a:r>
            <a:r>
              <a:rPr lang="es-CL" noProof="0" dirty="0">
                <a:latin typeface="Arial" charset="0"/>
                <a:ea typeface="ＭＳ Ｐゴシック" charset="-128"/>
                <a:cs typeface="ＭＳ Ｐゴシック" charset="-128"/>
              </a:rPr>
              <a:t>No les tiene que dar su numero de seguro social ni ninguna información más</a:t>
            </a:r>
            <a:r>
              <a:rPr lang="es-CL" baseline="0" dirty="0">
                <a:latin typeface="Arial" charset="0"/>
                <a:ea typeface="ＭＳ Ｐゴシック" charset="-128"/>
                <a:cs typeface="ＭＳ Ｐゴシック" charset="-128"/>
              </a:rPr>
              <a:t>; no les tiene que dar necesariamente su tarjeta de identificación siempre y cuando usted les provea su nombre, dirección y fecha de nacimiento.</a:t>
            </a:r>
          </a:p>
          <a:p>
            <a:pPr eaLnBrk="1" hangingPunct="1">
              <a:buFontTx/>
              <a:buChar char="-"/>
            </a:pPr>
            <a:r>
              <a:rPr lang="en-US" baseline="0" dirty="0">
                <a:latin typeface="Arial" charset="0"/>
                <a:ea typeface="ＭＳ Ｐゴシック" charset="-128"/>
                <a:cs typeface="ＭＳ Ｐゴシック" charset="-128"/>
              </a:rPr>
              <a:t> - </a:t>
            </a:r>
            <a:r>
              <a:rPr lang="es-CL" baseline="0" noProof="0" dirty="0">
                <a:latin typeface="Arial" charset="0"/>
                <a:ea typeface="ＭＳ Ｐゴシック" charset="-128"/>
                <a:cs typeface="ＭＳ Ｐゴシック" charset="-128"/>
              </a:rPr>
              <a:t>Si usted s</a:t>
            </a:r>
            <a:r>
              <a:rPr lang="en-US" sz="1200" b="0" i="0" kern="1200" dirty="0">
                <a:solidFill>
                  <a:schemeClr val="tx1"/>
                </a:solidFill>
                <a:effectLst/>
                <a:latin typeface="+mn-lt"/>
                <a:ea typeface="+mn-ea"/>
                <a:cs typeface="+mn-cs"/>
              </a:rPr>
              <a:t>ó</a:t>
            </a:r>
            <a:r>
              <a:rPr lang="es-CL" baseline="0" noProof="0" dirty="0">
                <a:latin typeface="Arial" charset="0"/>
                <a:ea typeface="ＭＳ Ｐゴシック" charset="-128"/>
                <a:cs typeface="ＭＳ Ｐゴシック" charset="-128"/>
              </a:rPr>
              <a:t>lo está de paso en el área, puede decirlo. Sin embargo, esto podría plantear un problema en cuanto a su liberación, si usted es arrestad@.</a:t>
            </a:r>
            <a:endParaRPr lang="es-CL" noProof="0" dirty="0">
              <a:latin typeface="Arial" charset="0"/>
              <a:ea typeface="ＭＳ Ｐゴシック" charset="-128"/>
              <a:cs typeface="ＭＳ Ｐゴシック" charset="-128"/>
            </a:endParaRPr>
          </a:p>
          <a:p>
            <a:pPr eaLnBrk="1" hangingPunct="1">
              <a:buFontTx/>
              <a:buChar char="-"/>
            </a:pPr>
            <a:r>
              <a:rPr lang="es-CL" noProof="0" dirty="0">
                <a:latin typeface="Arial" charset="0"/>
                <a:ea typeface="ＭＳ Ｐゴシック" charset="-128"/>
                <a:cs typeface="ＭＳ Ｐゴシック" charset="-128"/>
              </a:rPr>
              <a:t> -</a:t>
            </a:r>
            <a:r>
              <a:rPr lang="es-CL" baseline="0" noProof="0" dirty="0">
                <a:latin typeface="Arial" charset="0"/>
                <a:ea typeface="ＭＳ Ｐゴシック" charset="-128"/>
                <a:cs typeface="ＭＳ Ｐゴシック" charset="-128"/>
              </a:rPr>
              <a:t> - Dar un nombre falso es una ofensa criminal.</a:t>
            </a:r>
            <a:endParaRPr lang="es-CL" noProof="0" dirty="0">
              <a:latin typeface="Arial" charset="0"/>
              <a:ea typeface="ＭＳ Ｐゴシック" charset="-128"/>
              <a:cs typeface="ＭＳ Ｐゴシック" charset="-128"/>
            </a:endParaRPr>
          </a:p>
          <a:p>
            <a:pPr eaLnBrk="1" hangingPunct="1">
              <a:buFontTx/>
              <a:buChar char="-"/>
            </a:pPr>
            <a:r>
              <a:rPr lang="en-US" dirty="0">
                <a:latin typeface="Arial" charset="0"/>
                <a:ea typeface="ＭＳ Ｐゴシック" charset="-128"/>
                <a:cs typeface="ＭＳ Ｐゴシック" charset="-128"/>
              </a:rPr>
              <a:t>USTED A</a:t>
            </a:r>
            <a:r>
              <a:rPr lang="en-US" sz="1200" b="0" i="0" kern="1200" dirty="0">
                <a:solidFill>
                  <a:schemeClr val="tx1"/>
                </a:solidFill>
                <a:effectLst/>
                <a:latin typeface="+mn-lt"/>
                <a:ea typeface="+mn-ea"/>
                <a:cs typeface="+mn-cs"/>
              </a:rPr>
              <a:t>Ú</a:t>
            </a:r>
            <a:r>
              <a:rPr lang="en-US" dirty="0">
                <a:latin typeface="Arial" charset="0"/>
                <a:ea typeface="ＭＳ Ｐゴシック" charset="-128"/>
                <a:cs typeface="ＭＳ Ｐゴシック" charset="-128"/>
              </a:rPr>
              <a:t>N TIENE EL DERECHO BAJO LA 5.</a:t>
            </a:r>
            <a:r>
              <a:rPr lang="en-US" baseline="30000" dirty="0">
                <a:latin typeface="Arial" charset="0"/>
                <a:ea typeface="ＭＳ Ｐゴシック" charset="-128"/>
                <a:cs typeface="ＭＳ Ｐゴシック" charset="-128"/>
              </a:rPr>
              <a:t>a</a:t>
            </a:r>
            <a:r>
              <a:rPr lang="en-US" baseline="0" dirty="0">
                <a:latin typeface="Arial" charset="0"/>
                <a:ea typeface="ＭＳ Ｐゴシック" charset="-128"/>
                <a:cs typeface="ＭＳ Ｐゴシック" charset="-128"/>
              </a:rPr>
              <a:t> ENMIENDA A GUARDAR SILENCIO, PERO SI NO SE IDENTIFICA, L@ PUEDEN LLEVAR A LA C</a:t>
            </a:r>
            <a:r>
              <a:rPr lang="en-US" sz="1200" b="0" i="0" kern="1200" dirty="0">
                <a:solidFill>
                  <a:schemeClr val="tx1"/>
                </a:solidFill>
                <a:effectLst/>
                <a:latin typeface="+mn-lt"/>
                <a:ea typeface="+mn-ea"/>
                <a:cs typeface="+mn-cs"/>
              </a:rPr>
              <a:t>Á</a:t>
            </a:r>
            <a:r>
              <a:rPr lang="en-US" baseline="0" dirty="0">
                <a:latin typeface="Arial" charset="0"/>
                <a:ea typeface="ＭＳ Ｐゴシック" charset="-128"/>
                <a:cs typeface="ＭＳ Ｐゴシック" charset="-128"/>
              </a:rPr>
              <a:t>RCEL PARA VERIFICAR SU IDENTIDAD TOM</a:t>
            </a:r>
            <a:r>
              <a:rPr lang="en-US" sz="1200" b="0" i="0" kern="1200" dirty="0">
                <a:solidFill>
                  <a:schemeClr val="tx1"/>
                </a:solidFill>
                <a:effectLst/>
                <a:latin typeface="+mn-lt"/>
                <a:ea typeface="+mn-ea"/>
                <a:cs typeface="+mn-cs"/>
              </a:rPr>
              <a:t>Á</a:t>
            </a:r>
            <a:r>
              <a:rPr lang="en-US" baseline="0" dirty="0">
                <a:latin typeface="Arial" charset="0"/>
                <a:ea typeface="ＭＳ Ｐゴシック" charset="-128"/>
                <a:cs typeface="ＭＳ Ｐゴシック" charset="-128"/>
              </a:rPr>
              <a:t>NDOLE SUS HUELLAS.</a:t>
            </a:r>
            <a:endParaRPr lang="en-US" dirty="0">
              <a:latin typeface="Arial" charset="0"/>
              <a:ea typeface="ＭＳ Ｐゴシック" charset="-128"/>
              <a:cs typeface="ＭＳ Ｐゴシック" charset="-128"/>
            </a:endParaRPr>
          </a:p>
          <a:p>
            <a:pPr eaLnBrk="1" hangingPunct="1">
              <a:buFontTx/>
              <a:buChar char="-"/>
            </a:pPr>
            <a:endParaRPr lang="en-US"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s-VE" noProof="0" dirty="0" err="1">
                <a:latin typeface="Arial" charset="0"/>
                <a:ea typeface="ＭＳ Ｐゴシック" charset="-128"/>
                <a:cs typeface="ＭＳ Ｐゴシック" charset="-128"/>
              </a:rPr>
              <a:t>L@s</a:t>
            </a:r>
            <a:r>
              <a:rPr lang="es-VE" noProof="0" dirty="0">
                <a:latin typeface="Arial" charset="0"/>
                <a:ea typeface="ＭＳ Ｐゴシック" charset="-128"/>
                <a:cs typeface="ＭＳ Ｐゴシック" charset="-128"/>
              </a:rPr>
              <a:t> policías pueden cachearle la ropa si tienen una sospecha razonable de que usted lleva una arma oculta.; no resista físicamente pero hágales claro que usted no consiente a ningún registro más. Lo que usted decida decirle a la policía es importante—se puede usar en su contra más tarde y le puede dar a la policía la causa probable que necesitan para </a:t>
            </a:r>
            <a:r>
              <a:rPr lang="es-VE" noProof="0" dirty="0" err="1">
                <a:latin typeface="Arial" charset="0"/>
                <a:ea typeface="ＭＳ Ｐゴシック" charset="-128"/>
                <a:cs typeface="ＭＳ Ｐゴシック" charset="-128"/>
              </a:rPr>
              <a:t>arrestarl</a:t>
            </a:r>
            <a:r>
              <a:rPr lang="es-VE" noProof="0" dirty="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dirty="0">
                <a:latin typeface="Arial" charset="0"/>
                <a:ea typeface="ＭＳ Ｐゴシック" charset="-128"/>
                <a:cs typeface="ＭＳ Ｐゴシック" charset="-128"/>
              </a:rPr>
              <a:t> - </a:t>
            </a:r>
            <a:r>
              <a:rPr lang="es-VE" noProof="0" dirty="0">
                <a:latin typeface="Arial" charset="0"/>
                <a:ea typeface="ＭＳ Ｐゴシック" charset="-128"/>
                <a:cs typeface="ＭＳ Ｐゴシック" charset="-128"/>
              </a:rPr>
              <a:t>Prueba: “Amenaza </a:t>
            </a:r>
            <a:r>
              <a:rPr lang="es-CL" noProof="0" dirty="0">
                <a:latin typeface="Arial" charset="0"/>
                <a:ea typeface="ＭＳ Ｐゴシック" charset="-128"/>
                <a:cs typeface="ＭＳ Ｐゴシック" charset="-128"/>
              </a:rPr>
              <a:t>inminente de daño físico grave” es la base de un cacheo. El policía no puede ir más allá de asegurarse de que usted no lleva ninguna arma oculta / de que usted no constituye una “amenaza inminente de daño físico grave” para él. No puede buscar dentro de su bote de “</a:t>
            </a:r>
            <a:r>
              <a:rPr lang="es-CL" noProof="0" dirty="0" err="1">
                <a:latin typeface="Arial" charset="0"/>
                <a:ea typeface="ＭＳ Ｐゴシック" charset="-128"/>
                <a:cs typeface="ＭＳ Ｐゴシック" charset="-128"/>
              </a:rPr>
              <a:t>Altoids</a:t>
            </a:r>
            <a:r>
              <a:rPr lang="es-CL" noProof="0" dirty="0">
                <a:latin typeface="Arial" charset="0"/>
                <a:ea typeface="ＭＳ Ｐゴシック" charset="-128"/>
                <a:cs typeface="ＭＳ Ｐゴシック" charset="-128"/>
              </a:rPr>
              <a:t>” (su bote de mentas) para encontrar su hierba/marihuana</a:t>
            </a:r>
            <a:r>
              <a:rPr lang="es-CL" baseline="0" noProof="0" dirty="0">
                <a:latin typeface="Arial" charset="0"/>
                <a:ea typeface="ＭＳ Ｐゴシック" charset="-128"/>
                <a:cs typeface="ＭＳ Ｐゴシック" charset="-128"/>
              </a:rPr>
              <a:t>.</a:t>
            </a:r>
            <a:endParaRPr lang="es-CL" noProof="0" dirty="0">
              <a:latin typeface="Arial" charset="0"/>
              <a:ea typeface="ＭＳ Ｐゴシック" charset="-128"/>
              <a:cs typeface="ＭＳ Ｐゴシック" charset="-128"/>
            </a:endParaRPr>
          </a:p>
          <a:p>
            <a:pPr eaLnBrk="1" hangingPunct="1">
              <a:buFontTx/>
              <a:buChar char="-"/>
            </a:pPr>
            <a:endParaRPr lang="es-CL" dirty="0">
              <a:latin typeface="Arial" charset="0"/>
              <a:ea typeface="ＭＳ Ｐゴシック" charset="-128"/>
              <a:cs typeface="ＭＳ Ｐゴシック" charset="-128"/>
            </a:endParaRPr>
          </a:p>
          <a:p>
            <a:pPr eaLnBrk="1" hangingPunct="1">
              <a:buFontTx/>
              <a:buChar char="-"/>
            </a:pPr>
            <a:r>
              <a:rPr lang="es-CL" noProof="0" dirty="0">
                <a:latin typeface="Arial" charset="0"/>
                <a:ea typeface="ＭＳ Ｐゴシック" charset="-128"/>
                <a:cs typeface="ＭＳ Ｐゴシック" charset="-128"/>
              </a:rPr>
              <a:t>Usted no tiene que consentir a ningún registro.</a:t>
            </a:r>
          </a:p>
          <a:p>
            <a:pPr eaLnBrk="1" hangingPunct="1">
              <a:buFontTx/>
              <a:buChar char="-"/>
            </a:pPr>
            <a:r>
              <a:rPr lang="es-CL" dirty="0">
                <a:latin typeface="Arial" charset="0"/>
                <a:ea typeface="ＭＳ Ｐゴシック" charset="-128"/>
                <a:cs typeface="ＭＳ Ｐゴシック" charset="-128"/>
              </a:rPr>
              <a:t> - Sin embargo, si la policía tiene causa probable o una orden, entonces no necesitan su consentimiento. A</a:t>
            </a:r>
            <a:r>
              <a:rPr lang="en-US" sz="1200" b="0" i="0" kern="1200" dirty="0">
                <a:solidFill>
                  <a:schemeClr val="tx1"/>
                </a:solidFill>
                <a:effectLst/>
                <a:latin typeface="+mn-lt"/>
                <a:ea typeface="+mn-ea"/>
                <a:cs typeface="+mn-cs"/>
              </a:rPr>
              <a:t>ú</a:t>
            </a:r>
            <a:r>
              <a:rPr lang="es-CL" dirty="0">
                <a:latin typeface="Arial" charset="0"/>
                <a:ea typeface="ＭＳ Ｐゴシック" charset="-128"/>
                <a:cs typeface="ＭＳ Ｐゴシック" charset="-128"/>
              </a:rPr>
              <a:t>n es importante negarse verbalmente a consentir</a:t>
            </a:r>
            <a:r>
              <a:rPr lang="es-VE" noProof="0" dirty="0">
                <a:latin typeface="Arial" charset="0"/>
                <a:ea typeface="ＭＳ Ｐゴシック" charset="-128"/>
                <a:cs typeface="ＭＳ Ｐゴシック" charset="-128"/>
              </a:rPr>
              <a:t> al registro. </a:t>
            </a:r>
            <a:r>
              <a:rPr lang="en-US" sz="1200" b="0" i="0" kern="1200" dirty="0">
                <a:solidFill>
                  <a:schemeClr val="tx1"/>
                </a:solidFill>
                <a:effectLst/>
                <a:latin typeface="+mn-lt"/>
                <a:ea typeface="+mn-ea"/>
                <a:cs typeface="+mn-cs"/>
              </a:rPr>
              <a:t>É</a:t>
            </a:r>
            <a:r>
              <a:rPr lang="es-VE" noProof="0" dirty="0" err="1">
                <a:latin typeface="Arial" charset="0"/>
                <a:ea typeface="ＭＳ Ｐゴシック" charset="-128"/>
                <a:cs typeface="ＭＳ Ｐゴシック" charset="-128"/>
              </a:rPr>
              <a:t>sto</a:t>
            </a:r>
            <a:r>
              <a:rPr lang="es-VE" noProof="0" dirty="0">
                <a:latin typeface="Arial" charset="0"/>
                <a:ea typeface="ＭＳ Ｐゴシック" charset="-128"/>
                <a:cs typeface="ＭＳ Ｐゴシック" charset="-128"/>
              </a:rPr>
              <a:t> no </a:t>
            </a:r>
            <a:r>
              <a:rPr lang="es-VE" noProof="0" dirty="0" err="1">
                <a:latin typeface="Arial" charset="0"/>
                <a:ea typeface="ＭＳ Ｐゴシック" charset="-128"/>
                <a:cs typeface="ＭＳ Ｐゴシック" charset="-128"/>
              </a:rPr>
              <a:t>l@s</a:t>
            </a:r>
            <a:r>
              <a:rPr lang="es-VE" noProof="0" dirty="0">
                <a:latin typeface="Arial" charset="0"/>
                <a:ea typeface="ＭＳ Ｐゴシック" charset="-128"/>
                <a:cs typeface="ＭＳ Ｐゴシック" charset="-128"/>
              </a:rPr>
              <a:t> parará, pero si el registro es ilegal, entonces la policía no podrá decir más tarde que usted consintió</a:t>
            </a:r>
            <a:r>
              <a:rPr lang="es-VE" baseline="0" noProof="0" dirty="0">
                <a:latin typeface="Arial" charset="0"/>
                <a:ea typeface="ＭＳ Ｐゴシック" charset="-128"/>
                <a:cs typeface="ＭＳ Ｐゴシック" charset="-128"/>
              </a:rPr>
              <a:t>.</a:t>
            </a:r>
            <a:endParaRPr lang="es-VE" noProof="0" dirty="0">
              <a:latin typeface="Arial" charset="0"/>
              <a:ea typeface="ＭＳ Ｐゴシック" charset="-128"/>
              <a:cs typeface="ＭＳ Ｐゴシック" charset="-128"/>
            </a:endParaRPr>
          </a:p>
          <a:p>
            <a:pPr eaLnBrk="1" hangingPunct="1">
              <a:buFontTx/>
              <a:buChar char="-"/>
            </a:pPr>
            <a:r>
              <a:rPr lang="es-VE" noProof="0" dirty="0">
                <a:latin typeface="Arial" charset="0"/>
                <a:ea typeface="ＭＳ Ｐゴシック" charset="-128"/>
                <a:cs typeface="ＭＳ Ｐゴシック" charset="-128"/>
              </a:rPr>
              <a:t> -</a:t>
            </a:r>
            <a:r>
              <a:rPr lang="es-VE" baseline="0" noProof="0" dirty="0">
                <a:latin typeface="Arial" charset="0"/>
                <a:ea typeface="ＭＳ Ｐゴシック" charset="-128"/>
                <a:cs typeface="ＭＳ Ｐゴシック" charset="-128"/>
              </a:rPr>
              <a:t> - Si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policías dicen tener una orden, pídales que se la muestren. Una orden tiene que tener la firma de un juez, la fecha, y la descripción de lo que la policía tiene permitido registrar. </a:t>
            </a:r>
          </a:p>
          <a:p>
            <a:pPr eaLnBrk="1" hangingPunct="1">
              <a:buFontTx/>
              <a:buChar char="-"/>
            </a:pPr>
            <a:r>
              <a:rPr lang="es-CL" baseline="0" noProof="0" dirty="0">
                <a:latin typeface="Arial" charset="0"/>
                <a:ea typeface="ＭＳ Ｐゴシック" charset="-128"/>
                <a:cs typeface="ＭＳ Ｐゴシック" charset="-128"/>
              </a:rPr>
              <a:t> - - - Si la orden dice “</a:t>
            </a:r>
            <a:r>
              <a:rPr lang="es-CL" baseline="0" noProof="0" dirty="0" err="1">
                <a:latin typeface="Arial" charset="0"/>
                <a:ea typeface="ＭＳ Ｐゴシック" charset="-128"/>
                <a:cs typeface="ＭＳ Ｐゴシック" charset="-128"/>
              </a:rPr>
              <a:t>the</a:t>
            </a:r>
            <a:r>
              <a:rPr lang="es-CL" baseline="0" noProof="0" dirty="0">
                <a:latin typeface="Arial" charset="0"/>
                <a:ea typeface="ＭＳ Ｐゴシック" charset="-128"/>
                <a:cs typeface="ＭＳ Ｐゴシック" charset="-128"/>
              </a:rPr>
              <a:t> </a:t>
            </a:r>
            <a:r>
              <a:rPr lang="es-CL" baseline="0" noProof="0" dirty="0" err="1">
                <a:latin typeface="Arial" charset="0"/>
                <a:ea typeface="ＭＳ Ｐゴシック" charset="-128"/>
                <a:cs typeface="ＭＳ Ｐゴシック" charset="-128"/>
              </a:rPr>
              <a:t>house</a:t>
            </a:r>
            <a:r>
              <a:rPr lang="es-CL" baseline="0" noProof="0" dirty="0">
                <a:latin typeface="Arial" charset="0"/>
                <a:ea typeface="ＭＳ Ｐゴシック" charset="-128"/>
                <a:cs typeface="ＭＳ Ｐゴシック" charset="-128"/>
              </a:rPr>
              <a:t>” (“la casa”), pero no “</a:t>
            </a:r>
            <a:r>
              <a:rPr lang="es-CL" baseline="0" noProof="0" dirty="0" err="1">
                <a:latin typeface="Arial" charset="0"/>
                <a:ea typeface="ＭＳ Ｐゴシック" charset="-128"/>
                <a:cs typeface="ＭＳ Ｐゴシック" charset="-128"/>
              </a:rPr>
              <a:t>the</a:t>
            </a:r>
            <a:r>
              <a:rPr lang="es-CL" baseline="0" noProof="0" dirty="0">
                <a:latin typeface="Arial" charset="0"/>
                <a:ea typeface="ＭＳ Ｐゴシック" charset="-128"/>
                <a:cs typeface="ＭＳ Ｐゴシック" charset="-128"/>
              </a:rPr>
              <a:t> </a:t>
            </a:r>
            <a:r>
              <a:rPr lang="es-CL" baseline="0" noProof="0" dirty="0" err="1">
                <a:latin typeface="Arial" charset="0"/>
                <a:ea typeface="ＭＳ Ｐゴシック" charset="-128"/>
                <a:cs typeface="ＭＳ Ｐゴシック" charset="-128"/>
              </a:rPr>
              <a:t>shed</a:t>
            </a:r>
            <a:r>
              <a:rPr lang="es-CL" baseline="0" noProof="0" dirty="0">
                <a:latin typeface="Arial" charset="0"/>
                <a:ea typeface="ＭＳ Ｐゴシック" charset="-128"/>
                <a:cs typeface="ＭＳ Ｐゴシック" charset="-128"/>
              </a:rPr>
              <a:t>” (“el cobertizo”), entonces</a:t>
            </a:r>
            <a:r>
              <a:rPr lang="es-VE" baseline="0" noProof="0" dirty="0">
                <a:latin typeface="Arial" charset="0"/>
                <a:ea typeface="ＭＳ Ｐゴシック" charset="-128"/>
                <a:cs typeface="ＭＳ Ｐゴシック" charset="-128"/>
              </a:rPr>
              <a:t>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policías no pueden registrar el cobertizo. Si usted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ve a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policías registrar un área que no esté descrito en la orden, no les avise. El error podría hacer que cualquier evidencia que obtengan en el registro sea desechada. </a:t>
            </a:r>
            <a:endParaRPr lang="es-VE" noProof="0" dirty="0">
              <a:latin typeface="Arial" charset="0"/>
              <a:ea typeface="ＭＳ Ｐゴシック" charset="-128"/>
              <a:cs typeface="ＭＳ Ｐゴシック" charset="-128"/>
            </a:endParaRPr>
          </a:p>
          <a:p>
            <a:pPr eaLnBrk="1" hangingPunct="1">
              <a:buFontTx/>
              <a:buNone/>
            </a:pPr>
            <a:endParaRPr lang="es-VE" dirty="0">
              <a:latin typeface="Arial" charset="0"/>
              <a:ea typeface="ＭＳ Ｐゴシック" charset="-128"/>
              <a:cs typeface="ＭＳ Ｐゴシック" charset="-128"/>
            </a:endParaRPr>
          </a:p>
          <a:p>
            <a:pPr eaLnBrk="1" hangingPunct="1">
              <a:buFontTx/>
              <a:buChar char="-"/>
            </a:pPr>
            <a:r>
              <a:rPr lang="es-VE" dirty="0">
                <a:latin typeface="Arial" charset="0"/>
                <a:ea typeface="ＭＳ Ｐゴシック" charset="-128"/>
                <a:cs typeface="ＭＳ Ｐゴシック" charset="-128"/>
              </a:rPr>
              <a:t> Recuerde los nombres y números de placa de </a:t>
            </a:r>
            <a:r>
              <a:rPr lang="es-VE" dirty="0" err="1">
                <a:latin typeface="Arial" charset="0"/>
                <a:ea typeface="ＭＳ Ｐゴシック" charset="-128"/>
                <a:cs typeface="ＭＳ Ｐゴシック" charset="-128"/>
              </a:rPr>
              <a:t>l@s</a:t>
            </a:r>
            <a:r>
              <a:rPr lang="es-VE" dirty="0">
                <a:latin typeface="Arial" charset="0"/>
                <a:ea typeface="ＭＳ Ｐゴシック" charset="-128"/>
                <a:cs typeface="ＭＳ Ｐゴシック" charset="-128"/>
              </a:rPr>
              <a:t> oficiales y anote todo sobre el incidente lo antes posible. Los recuerdos se desvanecen con el tiempo y usted va a querer tener un relato preciso y correcto que podrá presentar frente al informe policial del oficial.</a:t>
            </a:r>
          </a:p>
          <a:p>
            <a:pPr eaLnBrk="1" hangingPunct="1">
              <a:buFontTx/>
              <a:buNone/>
            </a:pP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8563899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B51CE54-D2E9-294F-A256-528E6D4548D2}" type="slidenum">
              <a:rPr lang="en-US"/>
              <a:pPr/>
              <a:t>31</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buFontTx/>
              <a:buNone/>
            </a:pPr>
            <a:r>
              <a:rPr lang="en-US" baseline="0" dirty="0">
                <a:latin typeface="Arial" charset="0"/>
                <a:ea typeface="ＭＳ Ｐゴシック" charset="-128"/>
                <a:cs typeface="ＭＳ Ｐゴシック" charset="-128"/>
              </a:rPr>
              <a:t>-Hay </a:t>
            </a:r>
            <a:r>
              <a:rPr lang="en-US" baseline="0" dirty="0" err="1">
                <a:latin typeface="Arial" charset="0"/>
                <a:ea typeface="ＭＳ Ｐゴシック" charset="-128"/>
                <a:cs typeface="ＭＳ Ｐゴシック" charset="-128"/>
              </a:rPr>
              <a:t>muchas</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maneras</a:t>
            </a:r>
            <a:r>
              <a:rPr lang="en-US" baseline="0" dirty="0">
                <a:latin typeface="Arial" charset="0"/>
                <a:ea typeface="ＭＳ Ｐゴシック" charset="-128"/>
                <a:cs typeface="ＭＳ Ｐゴシック" charset="-128"/>
              </a:rPr>
              <a:t> de </a:t>
            </a:r>
            <a:r>
              <a:rPr lang="en-US" baseline="0" dirty="0" err="1">
                <a:latin typeface="Arial" charset="0"/>
                <a:ea typeface="ＭＳ Ｐゴシック" charset="-128"/>
                <a:cs typeface="ＭＳ Ｐゴシック" charset="-128"/>
              </a:rPr>
              <a:t>decir</a:t>
            </a:r>
            <a:r>
              <a:rPr lang="en-US" baseline="0" dirty="0">
                <a:latin typeface="Arial" charset="0"/>
                <a:ea typeface="ＭＳ Ｐゴシック" charset="-128"/>
                <a:cs typeface="ＭＳ Ｐゴシック" charset="-128"/>
              </a:rPr>
              <a:t> </a:t>
            </a:r>
            <a:r>
              <a:rPr lang="en-US" sz="1200" b="0" i="0" kern="1200" dirty="0" err="1">
                <a:solidFill>
                  <a:schemeClr val="tx1"/>
                </a:solidFill>
                <a:effectLst/>
                <a:latin typeface="+mn-lt"/>
                <a:ea typeface="+mn-ea"/>
                <a:cs typeface="+mn-cs"/>
              </a:rPr>
              <a:t>é</a:t>
            </a:r>
            <a:r>
              <a:rPr lang="en-US" baseline="0" dirty="0" err="1">
                <a:latin typeface="Arial" charset="0"/>
                <a:ea typeface="ＭＳ Ｐゴシック" charset="-128"/>
                <a:cs typeface="ＭＳ Ｐゴシック" charset="-128"/>
              </a:rPr>
              <a:t>sto</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pero</a:t>
            </a:r>
            <a:r>
              <a:rPr lang="en-US" baseline="0" dirty="0">
                <a:latin typeface="Arial" charset="0"/>
                <a:ea typeface="ＭＳ Ｐゴシック" charset="-128"/>
                <a:cs typeface="ＭＳ Ｐゴシック" charset="-128"/>
              </a:rPr>
              <a:t> lo </a:t>
            </a:r>
            <a:r>
              <a:rPr lang="en-US" baseline="0" dirty="0" err="1">
                <a:latin typeface="Arial" charset="0"/>
                <a:ea typeface="ＭＳ Ｐゴシック" charset="-128"/>
                <a:cs typeface="ＭＳ Ｐゴシック" charset="-128"/>
              </a:rPr>
              <a:t>esencial</a:t>
            </a:r>
            <a:r>
              <a:rPr lang="en-US" baseline="0" dirty="0">
                <a:latin typeface="Arial" charset="0"/>
                <a:ea typeface="ＭＳ Ｐゴシック" charset="-128"/>
                <a:cs typeface="ＭＳ Ｐゴシック" charset="-128"/>
              </a:rPr>
              <a:t> es </a:t>
            </a:r>
            <a:r>
              <a:rPr lang="en-US" baseline="0" dirty="0" err="1">
                <a:latin typeface="Arial" charset="0"/>
                <a:ea typeface="ＭＳ Ｐゴシック" charset="-128"/>
                <a:cs typeface="ＭＳ Ｐゴシック" charset="-128"/>
              </a:rPr>
              <a:t>decirlo</a:t>
            </a:r>
            <a:r>
              <a:rPr lang="en-US" baseline="0" dirty="0">
                <a:latin typeface="Arial" charset="0"/>
                <a:ea typeface="ＭＳ Ｐゴシック" charset="-128"/>
                <a:cs typeface="ＭＳ Ｐゴシック" charset="-128"/>
              </a:rPr>
              <a:t> de forma verbal y </a:t>
            </a:r>
            <a:r>
              <a:rPr lang="en-US" baseline="0" dirty="0" err="1">
                <a:latin typeface="Arial" charset="0"/>
                <a:ea typeface="ＭＳ Ｐゴシック" charset="-128"/>
                <a:cs typeface="ＭＳ Ｐゴシック" charset="-128"/>
              </a:rPr>
              <a:t>clara</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Decir</a:t>
            </a:r>
            <a:r>
              <a:rPr lang="en-US" baseline="0" dirty="0">
                <a:latin typeface="Arial" charset="0"/>
                <a:ea typeface="ＭＳ Ｐゴシック" charset="-128"/>
                <a:cs typeface="ＭＳ Ｐゴシック" charset="-128"/>
              </a:rPr>
              <a:t> “I want to invoke the 5</a:t>
            </a:r>
            <a:r>
              <a:rPr lang="en-US" baseline="30000" dirty="0">
                <a:latin typeface="Arial" charset="0"/>
                <a:ea typeface="ＭＳ Ｐゴシック" charset="-128"/>
                <a:cs typeface="ＭＳ Ｐゴシック" charset="-128"/>
              </a:rPr>
              <a:t>th</a:t>
            </a:r>
            <a:r>
              <a:rPr lang="en-US" baseline="0" dirty="0">
                <a:latin typeface="Arial" charset="0"/>
                <a:ea typeface="ＭＳ Ｐゴシック" charset="-128"/>
                <a:cs typeface="ＭＳ Ｐゴシック" charset="-128"/>
              </a:rPr>
              <a:t> Amendment” (“ </a:t>
            </a:r>
            <a:r>
              <a:rPr lang="en-US" baseline="0" dirty="0" err="1">
                <a:latin typeface="Arial" charset="0"/>
                <a:ea typeface="ＭＳ Ｐゴシック" charset="-128"/>
                <a:cs typeface="ＭＳ Ｐゴシック" charset="-128"/>
              </a:rPr>
              <a:t>Quiero</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invocar</a:t>
            </a:r>
            <a:r>
              <a:rPr lang="en-US" baseline="0" dirty="0">
                <a:latin typeface="Arial" charset="0"/>
                <a:ea typeface="ＭＳ Ｐゴシック" charset="-128"/>
                <a:cs typeface="ＭＳ Ｐゴシック" charset="-128"/>
              </a:rPr>
              <a:t> la 5.</a:t>
            </a:r>
            <a:r>
              <a:rPr lang="en-US" baseline="30000" dirty="0">
                <a:latin typeface="Arial" charset="0"/>
                <a:ea typeface="ＭＳ Ｐゴシック" charset="-128"/>
                <a:cs typeface="ＭＳ Ｐゴシック" charset="-128"/>
              </a:rPr>
              <a:t>a</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enmienda</a:t>
            </a:r>
            <a:r>
              <a:rPr lang="en-US" baseline="0" dirty="0">
                <a:latin typeface="Arial" charset="0"/>
                <a:ea typeface="ＭＳ Ｐゴシック" charset="-128"/>
                <a:cs typeface="ＭＳ Ｐゴシック" charset="-128"/>
              </a:rPr>
              <a:t>”) no es tan claro </a:t>
            </a:r>
            <a:r>
              <a:rPr lang="en-US" baseline="0" dirty="0" err="1">
                <a:latin typeface="Arial" charset="0"/>
                <a:ea typeface="ＭＳ Ｐゴシック" charset="-128"/>
                <a:cs typeface="ＭＳ Ｐゴシック" charset="-128"/>
              </a:rPr>
              <a:t>como</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decir</a:t>
            </a:r>
            <a:r>
              <a:rPr lang="en-US" baseline="0" dirty="0">
                <a:latin typeface="Arial" charset="0"/>
                <a:ea typeface="ＭＳ Ｐゴシック" charset="-128"/>
                <a:cs typeface="ＭＳ Ｐゴシック" charset="-128"/>
              </a:rPr>
              <a:t>:  </a:t>
            </a:r>
          </a:p>
          <a:p>
            <a:pPr eaLnBrk="1" hangingPunct="1">
              <a:buFontTx/>
              <a:buNone/>
            </a:pPr>
            <a:r>
              <a:rPr lang="en-US" baseline="0" dirty="0">
                <a:latin typeface="Arial" charset="0"/>
                <a:ea typeface="ＭＳ Ｐゴシック" charset="-128"/>
                <a:cs typeface="ＭＳ Ｐゴシック" charset="-128"/>
              </a:rPr>
              <a:t>- - “I am going to remain silent, and I want to contact an attorney.” (“</a:t>
            </a:r>
            <a:r>
              <a:rPr lang="en-US" baseline="0" dirty="0" err="1">
                <a:latin typeface="Arial" charset="0"/>
                <a:ea typeface="ＭＳ Ｐゴシック" charset="-128"/>
                <a:cs typeface="ＭＳ Ｐゴシック" charset="-128"/>
              </a:rPr>
              <a:t>Voy</a:t>
            </a:r>
            <a:r>
              <a:rPr lang="en-US" baseline="0" dirty="0">
                <a:latin typeface="Arial" charset="0"/>
                <a:ea typeface="ＭＳ Ｐゴシック" charset="-128"/>
                <a:cs typeface="ＭＳ Ｐゴシック" charset="-128"/>
              </a:rPr>
              <a:t> a </a:t>
            </a:r>
            <a:r>
              <a:rPr lang="en-US" baseline="0" dirty="0" err="1">
                <a:latin typeface="Arial" charset="0"/>
                <a:ea typeface="ＭＳ Ｐゴシック" charset="-128"/>
                <a:cs typeface="ＭＳ Ｐゴシック" charset="-128"/>
              </a:rPr>
              <a:t>guardar</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silencio</a:t>
            </a:r>
            <a:r>
              <a:rPr lang="en-US" baseline="0" dirty="0">
                <a:latin typeface="Arial" charset="0"/>
                <a:ea typeface="ＭＳ Ｐゴシック" charset="-128"/>
                <a:cs typeface="ＭＳ Ｐゴシック" charset="-128"/>
              </a:rPr>
              <a:t>, y </a:t>
            </a:r>
            <a:r>
              <a:rPr lang="en-US" baseline="0" dirty="0" err="1">
                <a:latin typeface="Arial" charset="0"/>
                <a:ea typeface="ＭＳ Ｐゴシック" charset="-128"/>
                <a:cs typeface="ＭＳ Ｐゴシック" charset="-128"/>
              </a:rPr>
              <a:t>quiero</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contactar</a:t>
            </a:r>
            <a:r>
              <a:rPr lang="en-US" baseline="0" dirty="0">
                <a:latin typeface="Arial" charset="0"/>
                <a:ea typeface="ＭＳ Ｐゴシック" charset="-128"/>
                <a:cs typeface="ＭＳ Ｐゴシック" charset="-128"/>
              </a:rPr>
              <a:t> a un abogado.”)</a:t>
            </a:r>
          </a:p>
          <a:p>
            <a:pPr eaLnBrk="1" hangingPunct="1">
              <a:buFontTx/>
              <a:buNone/>
            </a:pPr>
            <a:r>
              <a:rPr lang="en-US" baseline="0" dirty="0">
                <a:latin typeface="Arial" charset="0"/>
                <a:ea typeface="ＭＳ Ｐゴシック" charset="-128"/>
                <a:cs typeface="ＭＳ Ｐゴシック" charset="-128"/>
              </a:rPr>
              <a:t>- - I am asserting my right to remain silent and I </a:t>
            </a:r>
            <a:r>
              <a:rPr lang="en-US" baseline="0" dirty="0" err="1">
                <a:latin typeface="Arial" charset="0"/>
                <a:ea typeface="ＭＳ Ｐゴシック" charset="-128"/>
                <a:cs typeface="ＭＳ Ｐゴシック" charset="-128"/>
              </a:rPr>
              <a:t>I</a:t>
            </a:r>
            <a:r>
              <a:rPr lang="en-US" baseline="0" dirty="0">
                <a:latin typeface="Arial" charset="0"/>
                <a:ea typeface="ＭＳ Ｐゴシック" charset="-128"/>
                <a:cs typeface="ＭＳ Ｐゴシック" charset="-128"/>
              </a:rPr>
              <a:t> wish to speak with an/my attorney.” (“</a:t>
            </a:r>
            <a:r>
              <a:rPr lang="en-US" baseline="0" dirty="0" err="1">
                <a:latin typeface="Arial" charset="0"/>
                <a:ea typeface="ＭＳ Ｐゴシック" charset="-128"/>
                <a:cs typeface="ＭＳ Ｐゴシック" charset="-128"/>
              </a:rPr>
              <a:t>Estoy</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haciendo</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valer</a:t>
            </a:r>
            <a:r>
              <a:rPr lang="en-US" baseline="0" dirty="0">
                <a:latin typeface="Arial" charset="0"/>
                <a:ea typeface="ＭＳ Ｐゴシック" charset="-128"/>
                <a:cs typeface="ＭＳ Ｐゴシック" charset="-128"/>
              </a:rPr>
              <a:t> mi derecho a </a:t>
            </a:r>
            <a:r>
              <a:rPr lang="en-US" baseline="0" dirty="0" err="1">
                <a:latin typeface="Arial" charset="0"/>
                <a:ea typeface="ＭＳ Ｐゴシック" charset="-128"/>
                <a:cs typeface="ＭＳ Ｐゴシック" charset="-128"/>
              </a:rPr>
              <a:t>guardar</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silencio</a:t>
            </a:r>
            <a:r>
              <a:rPr lang="en-US" baseline="0" dirty="0">
                <a:latin typeface="Arial" charset="0"/>
                <a:ea typeface="ＭＳ Ｐゴシック" charset="-128"/>
                <a:cs typeface="ＭＳ Ｐゴシック" charset="-128"/>
              </a:rPr>
              <a:t>, y </a:t>
            </a:r>
            <a:r>
              <a:rPr lang="en-US" baseline="0" dirty="0" err="1">
                <a:latin typeface="Arial" charset="0"/>
                <a:ea typeface="ＭＳ Ｐゴシック" charset="-128"/>
                <a:cs typeface="ＭＳ Ｐゴシック" charset="-128"/>
              </a:rPr>
              <a:t>quiero</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hablar</a:t>
            </a:r>
            <a:r>
              <a:rPr lang="en-US" baseline="0" dirty="0">
                <a:latin typeface="Arial" charset="0"/>
                <a:ea typeface="ＭＳ Ｐゴシック" charset="-128"/>
                <a:cs typeface="ＭＳ Ｐゴシック" charset="-128"/>
              </a:rPr>
              <a:t> con un/mi </a:t>
            </a:r>
            <a:r>
              <a:rPr lang="en-US" baseline="0" dirty="0" err="1">
                <a:latin typeface="Arial" charset="0"/>
                <a:ea typeface="ＭＳ Ｐゴシック" charset="-128"/>
                <a:cs typeface="ＭＳ Ｐゴシック" charset="-128"/>
              </a:rPr>
              <a:t>abogad</a:t>
            </a:r>
            <a:r>
              <a:rPr lang="en-US" baseline="0" dirty="0">
                <a:latin typeface="Arial" charset="0"/>
                <a:ea typeface="ＭＳ Ｐゴシック" charset="-128"/>
                <a:cs typeface="ＭＳ Ｐゴシック" charset="-128"/>
              </a:rPr>
              <a:t>@.”)</a:t>
            </a:r>
          </a:p>
          <a:p>
            <a:pPr eaLnBrk="1" hangingPunct="1">
              <a:buFontTx/>
              <a:buNone/>
            </a:pPr>
            <a:r>
              <a:rPr lang="en-US" baseline="0" dirty="0">
                <a:latin typeface="Arial" charset="0"/>
                <a:ea typeface="ＭＳ Ｐゴシック" charset="-128"/>
                <a:cs typeface="ＭＳ Ｐゴシック" charset="-128"/>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s-VE" noProof="0" dirty="0">
                <a:latin typeface="Arial" pitchFamily="30" charset="0"/>
                <a:ea typeface="ＭＳ Ｐゴシック" pitchFamily="30" charset="-128"/>
                <a:cs typeface="ＭＳ Ｐゴシック" pitchFamily="30" charset="-128"/>
              </a:rPr>
              <a:t>Repita esas palabras mágicas. Se conoce como “la invocación de sus derechos bajo la 5.</a:t>
            </a:r>
            <a:r>
              <a:rPr lang="es-VE" baseline="30000" noProof="0" dirty="0">
                <a:latin typeface="Arial" pitchFamily="30" charset="0"/>
                <a:ea typeface="ＭＳ Ｐゴシック" pitchFamily="30" charset="-128"/>
                <a:cs typeface="ＭＳ Ｐゴシック" pitchFamily="30" charset="-128"/>
              </a:rPr>
              <a:t>a</a:t>
            </a:r>
            <a:r>
              <a:rPr lang="es-VE" baseline="0" noProof="0" dirty="0">
                <a:latin typeface="Arial" pitchFamily="30" charset="0"/>
                <a:ea typeface="ＭＳ Ｐゴシック" pitchFamily="30" charset="-128"/>
                <a:cs typeface="ＭＳ Ｐゴシック" pitchFamily="30" charset="-128"/>
              </a:rPr>
              <a:t> Enmienda.”</a:t>
            </a:r>
            <a:endParaRPr lang="es-VE" noProof="0" dirty="0">
              <a:latin typeface="Arial" pitchFamily="30" charset="0"/>
              <a:ea typeface="ＭＳ Ｐゴシック" pitchFamily="30" charset="-128"/>
              <a:cs typeface="ＭＳ Ｐゴシック" pitchFamily="30" charset="-128"/>
            </a:endParaRPr>
          </a:p>
          <a:p>
            <a:pPr eaLnBrk="1" hangingPunct="1">
              <a:buFontTx/>
              <a:buNone/>
            </a:pPr>
            <a:endParaRPr lang="en-US" baseline="0" dirty="0">
              <a:latin typeface="Arial" charset="0"/>
              <a:ea typeface="ＭＳ Ｐゴシック" charset="-128"/>
              <a:cs typeface="ＭＳ Ｐゴシック" charset="-128"/>
            </a:endParaRPr>
          </a:p>
          <a:p>
            <a:pPr eaLnBrk="1" hangingPunct="1">
              <a:buFontTx/>
              <a:buNone/>
            </a:pPr>
            <a:r>
              <a:rPr lang="es-CL" baseline="0" noProof="0" dirty="0">
                <a:latin typeface="Arial" charset="0"/>
                <a:ea typeface="ＭＳ Ｐゴシック" charset="-128"/>
                <a:cs typeface="ＭＳ Ｐゴシック" charset="-128"/>
              </a:rPr>
              <a:t>- Si usted no tiene abogad@, la policía tiene que proveerle un directorio y un número razonable de llamadas telefónicas para encontrar un@.</a:t>
            </a:r>
          </a:p>
          <a:p>
            <a:pPr eaLnBrk="1" hangingPunct="1">
              <a:buFontTx/>
              <a:buNone/>
            </a:pPr>
            <a:endParaRPr lang="en-US" baseline="0" dirty="0">
              <a:latin typeface="Arial" charset="0"/>
              <a:ea typeface="ＭＳ Ｐゴシック" charset="-128"/>
              <a:cs typeface="ＭＳ Ｐゴシック" charset="-128"/>
            </a:endParaRPr>
          </a:p>
          <a:p>
            <a:pPr eaLnBrk="1" hangingPunct="1">
              <a:buFontTx/>
              <a:buChar char="-"/>
            </a:pPr>
            <a:r>
              <a:rPr lang="es-VE" baseline="0" noProof="0" dirty="0">
                <a:latin typeface="Arial" charset="0"/>
                <a:ea typeface="ＭＳ Ｐゴシック" charset="-128"/>
                <a:cs typeface="ＭＳ Ｐゴシック" charset="-128"/>
              </a:rPr>
              <a:t>Tenga en </a:t>
            </a:r>
            <a:r>
              <a:rPr lang="es-CL" baseline="0" noProof="0" dirty="0">
                <a:latin typeface="Arial" charset="0"/>
                <a:ea typeface="ＭＳ Ｐゴシック" charset="-128"/>
                <a:cs typeface="ＭＳ Ｐゴシック" charset="-128"/>
              </a:rPr>
              <a:t>mente la imagen siguiente: cuando usted pide hablar con un abogado y hace valer su derecho a guardar silencio, </a:t>
            </a:r>
            <a:r>
              <a:rPr lang="es-CL" baseline="0" noProof="0" dirty="0" err="1">
                <a:latin typeface="Arial" charset="0"/>
                <a:ea typeface="ＭＳ Ｐゴシック" charset="-128"/>
                <a:cs typeface="ＭＳ Ｐゴシック" charset="-128"/>
              </a:rPr>
              <a:t>est</a:t>
            </a:r>
            <a:r>
              <a:rPr lang="es-VE" noProof="0" dirty="0">
                <a:latin typeface="Arial" pitchFamily="30" charset="0"/>
                <a:ea typeface="ＭＳ Ｐゴシック" pitchFamily="30" charset="-128"/>
                <a:cs typeface="ＭＳ Ｐゴシック" pitchFamily="30" charset="-128"/>
              </a:rPr>
              <a:t>á</a:t>
            </a:r>
            <a:r>
              <a:rPr lang="es-CL" baseline="0" noProof="0" dirty="0">
                <a:latin typeface="Arial" charset="0"/>
                <a:ea typeface="ＭＳ Ｐゴシック" charset="-128"/>
                <a:cs typeface="ＭＳ Ｐゴシック" charset="-128"/>
              </a:rPr>
              <a:t> construyendo una </a:t>
            </a:r>
            <a:r>
              <a:rPr lang="es-VE" baseline="0" noProof="0" dirty="0">
                <a:latin typeface="Arial" charset="0"/>
                <a:ea typeface="ＭＳ Ｐゴシック" charset="-128"/>
                <a:cs typeface="ＭＳ Ｐゴシック" charset="-128"/>
              </a:rPr>
              <a:t>burbuja de protección a su alrededor. </a:t>
            </a:r>
            <a:r>
              <a:rPr lang="es-VE" baseline="0" noProof="0" dirty="0" err="1">
                <a:latin typeface="Arial" charset="0"/>
                <a:ea typeface="ＭＳ Ｐゴシック" charset="-128"/>
                <a:cs typeface="ＭＳ Ｐゴシック" charset="-128"/>
              </a:rPr>
              <a:t>L@s</a:t>
            </a:r>
            <a:r>
              <a:rPr lang="es-VE" baseline="0" noProof="0" dirty="0">
                <a:latin typeface="Arial" charset="0"/>
                <a:ea typeface="ＭＳ Ｐゴシック" charset="-128"/>
                <a:cs typeface="ＭＳ Ｐゴシック" charset="-128"/>
              </a:rPr>
              <a:t> policías ya no pueden </a:t>
            </a:r>
            <a:r>
              <a:rPr lang="es-VE" baseline="0" noProof="0" dirty="0" err="1">
                <a:latin typeface="Arial" charset="0"/>
                <a:ea typeface="ＭＳ Ｐゴシック" charset="-128"/>
                <a:cs typeface="ＭＳ Ｐゴシック" charset="-128"/>
              </a:rPr>
              <a:t>interrogarl</a:t>
            </a:r>
            <a:r>
              <a:rPr lang="es-VE" baseline="0" noProof="0" dirty="0">
                <a:latin typeface="Arial" charset="0"/>
                <a:ea typeface="ＭＳ Ｐゴシック" charset="-128"/>
                <a:cs typeface="ＭＳ Ｐゴシック" charset="-128"/>
              </a:rPr>
              <a:t>@. Si siguen </a:t>
            </a:r>
            <a:r>
              <a:rPr lang="es-VE" baseline="0" noProof="0" dirty="0" err="1">
                <a:latin typeface="Arial" charset="0"/>
                <a:ea typeface="ＭＳ Ｐゴシック" charset="-128"/>
                <a:cs typeface="ＭＳ Ｐゴシック" charset="-128"/>
              </a:rPr>
              <a:t>interrogandol</a:t>
            </a:r>
            <a:r>
              <a:rPr lang="es-VE" baseline="0" noProof="0" dirty="0">
                <a:latin typeface="Arial" charset="0"/>
                <a:ea typeface="ＭＳ Ｐゴシック" charset="-128"/>
                <a:cs typeface="ＭＳ Ｐゴシック" charset="-128"/>
              </a:rPr>
              <a:t>@, su abogad@ probablemente va a poder hacer que las respuestas que obtengan sean desechadas.</a:t>
            </a:r>
            <a:endParaRPr lang="es-VE" baseline="0" dirty="0">
              <a:latin typeface="Arial" charset="0"/>
              <a:ea typeface="ＭＳ Ｐゴシック" charset="-128"/>
              <a:cs typeface="ＭＳ Ｐゴシック" charset="-128"/>
            </a:endParaRPr>
          </a:p>
          <a:p>
            <a:pPr eaLnBrk="1" hangingPunct="1">
              <a:buFontTx/>
              <a:buChar char="-"/>
            </a:pPr>
            <a:r>
              <a:rPr lang="es-VE" baseline="0" dirty="0">
                <a:latin typeface="Arial" charset="0"/>
                <a:ea typeface="ＭＳ Ｐゴシック" charset="-128"/>
                <a:cs typeface="ＭＳ Ｐゴシック" charset="-128"/>
              </a:rPr>
              <a:t>Si usted comienza a hablar otra vez, aun si s</a:t>
            </a:r>
            <a:r>
              <a:rPr lang="en-US" sz="1200" b="0" i="0" kern="1200" dirty="0" err="1">
                <a:solidFill>
                  <a:schemeClr val="tx1"/>
                </a:solidFill>
                <a:effectLst/>
                <a:latin typeface="+mn-lt"/>
                <a:ea typeface="+mn-ea"/>
                <a:cs typeface="+mn-cs"/>
              </a:rPr>
              <a:t>ól</a:t>
            </a:r>
            <a:r>
              <a:rPr lang="es-VE" baseline="0" dirty="0">
                <a:latin typeface="Arial" charset="0"/>
                <a:ea typeface="ＭＳ Ｐゴシック" charset="-128"/>
                <a:cs typeface="ＭＳ Ｐゴシック" charset="-128"/>
              </a:rPr>
              <a:t>o es una conversación casual para romper la tensión, entonces usted estalla su burbuja de protección, y </a:t>
            </a:r>
            <a:r>
              <a:rPr lang="es-VE" baseline="0" dirty="0" err="1">
                <a:latin typeface="Arial" charset="0"/>
                <a:ea typeface="ＭＳ Ｐゴシック" charset="-128"/>
                <a:cs typeface="ＭＳ Ｐゴシック" charset="-128"/>
              </a:rPr>
              <a:t>l@s</a:t>
            </a:r>
            <a:r>
              <a:rPr lang="es-VE" baseline="0" dirty="0">
                <a:latin typeface="Arial" charset="0"/>
                <a:ea typeface="ＭＳ Ｐゴシック" charset="-128"/>
                <a:cs typeface="ＭＳ Ｐゴシック" charset="-128"/>
              </a:rPr>
              <a:t> </a:t>
            </a:r>
            <a:r>
              <a:rPr lang="es-VE" baseline="0" dirty="0" err="1">
                <a:latin typeface="Arial" charset="0"/>
                <a:ea typeface="ＭＳ Ｐゴシック" charset="-128"/>
                <a:cs typeface="ＭＳ Ｐゴシック" charset="-128"/>
              </a:rPr>
              <a:t>policias</a:t>
            </a:r>
            <a:r>
              <a:rPr lang="es-VE" baseline="0" dirty="0">
                <a:latin typeface="Arial" charset="0"/>
                <a:ea typeface="ＭＳ Ｐゴシック" charset="-128"/>
                <a:cs typeface="ＭＳ Ｐゴシック" charset="-128"/>
              </a:rPr>
              <a:t> pueden empezar a hacerle </a:t>
            </a:r>
            <a:r>
              <a:rPr lang="es-VE" baseline="0" dirty="0" err="1">
                <a:latin typeface="Arial" charset="0"/>
                <a:ea typeface="ＭＳ Ｐゴシック" charset="-128"/>
                <a:cs typeface="ＭＳ Ｐゴシック" charset="-128"/>
              </a:rPr>
              <a:t>pregu</a:t>
            </a:r>
            <a:r>
              <a:rPr lang="es-CL" baseline="0" noProof="0" dirty="0" err="1">
                <a:latin typeface="Arial" charset="0"/>
                <a:ea typeface="ＭＳ Ｐゴシック" charset="-128"/>
                <a:cs typeface="ＭＳ Ｐゴシック" charset="-128"/>
              </a:rPr>
              <a:t>ntas</a:t>
            </a:r>
            <a:r>
              <a:rPr lang="es-CL" baseline="0" noProof="0" dirty="0">
                <a:latin typeface="Arial" charset="0"/>
                <a:ea typeface="ＭＳ Ｐゴシック" charset="-128"/>
                <a:cs typeface="ＭＳ Ｐゴシック" charset="-128"/>
              </a:rPr>
              <a:t> otra vez. Usted tiene que pedir un abogado y decirles que va a guardar silencio para que la burbuja se reestablezca. </a:t>
            </a:r>
          </a:p>
          <a:p>
            <a:pPr eaLnBrk="1" hangingPunct="1">
              <a:buFontTx/>
              <a:buChar char="-"/>
            </a:pPr>
            <a:endParaRPr lang="es-CL" baseline="0" noProof="0" dirty="0">
              <a:latin typeface="Arial" charset="0"/>
              <a:ea typeface="ＭＳ Ｐゴシック" charset="-128"/>
              <a:cs typeface="ＭＳ Ｐゴシック" charset="-128"/>
            </a:endParaRPr>
          </a:p>
          <a:p>
            <a:pPr eaLnBrk="1" hangingPunct="1">
              <a:buFontTx/>
              <a:buChar char="-"/>
            </a:pPr>
            <a:r>
              <a:rPr lang="es-CL" noProof="0" dirty="0">
                <a:latin typeface="Arial" pitchFamily="30" charset="0"/>
                <a:ea typeface="ＭＳ Ｐゴシック" pitchFamily="30" charset="-128"/>
                <a:cs typeface="ＭＳ Ｐゴシック" pitchFamily="30" charset="-128"/>
              </a:rPr>
              <a:t>En OR, usted tiene que ser procesad@ (llevad@ ante un juez) dentro de 48 horas. Una vez que esté en el tribunal, le asignar</a:t>
            </a:r>
            <a:r>
              <a:rPr lang="es-CL" sz="1200" dirty="0">
                <a:solidFill>
                  <a:srgbClr val="161616"/>
                </a:solidFill>
                <a:latin typeface="Abadi MT Condensed Extra Bold"/>
              </a:rPr>
              <a:t>á</a:t>
            </a:r>
            <a:r>
              <a:rPr lang="es-CL" noProof="0" dirty="0">
                <a:latin typeface="Arial" pitchFamily="30" charset="0"/>
                <a:ea typeface="ＭＳ Ｐゴシック" pitchFamily="30" charset="-128"/>
                <a:cs typeface="ＭＳ Ｐゴシック" pitchFamily="30" charset="-128"/>
              </a:rPr>
              <a:t>n un abogado.</a:t>
            </a:r>
          </a:p>
          <a:p>
            <a:pPr lvl="1" eaLnBrk="1" hangingPunct="1">
              <a:buFontTx/>
              <a:buChar char="-"/>
            </a:pPr>
            <a:r>
              <a:rPr lang="es-CL" noProof="0" dirty="0">
                <a:latin typeface="Arial" pitchFamily="30" charset="0"/>
                <a:ea typeface="ＭＳ Ｐゴシック" pitchFamily="30" charset="-128"/>
                <a:cs typeface="ＭＳ Ｐゴシック" pitchFamily="30" charset="-128"/>
              </a:rPr>
              <a:t>No tiene sentido empezar a hablar sin su abogad@ si l@ han acusado de algo grave. </a:t>
            </a:r>
          </a:p>
          <a:p>
            <a:pPr eaLnBrk="1" hangingPunct="1">
              <a:buFontTx/>
              <a:buChar char="-"/>
            </a:pP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5495827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5886B68-76C7-4841-BB14-5B43500ADB5F}" type="slidenum">
              <a:rPr lang="en-US"/>
              <a:pPr/>
              <a:t>32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z="1200" b="0" i="0" kern="1200" dirty="0" err="1">
                <a:solidFill>
                  <a:schemeClr val="tx1"/>
                </a:solidFill>
                <a:effectLst/>
                <a:latin typeface="+mn-lt"/>
                <a:ea typeface="+mn-ea"/>
                <a:cs typeface="+mn-cs"/>
              </a:rPr>
              <a:t>É</a:t>
            </a:r>
            <a:r>
              <a:rPr lang="en-US" dirty="0" err="1">
                <a:latin typeface="Arial" charset="0"/>
                <a:ea typeface="ＭＳ Ｐゴシック" charset="-128"/>
                <a:cs typeface="ＭＳ Ｐゴシック" charset="-128"/>
              </a:rPr>
              <a:t>stos</a:t>
            </a:r>
            <a:r>
              <a:rPr lang="en-US" dirty="0">
                <a:latin typeface="Arial" charset="0"/>
                <a:ea typeface="ＭＳ Ｐゴシック" charset="-128"/>
                <a:cs typeface="ＭＳ Ｐゴシック" charset="-128"/>
              </a:rPr>
              <a:t> son los derechos “Miranda” (“Miranda rights”, </a:t>
            </a:r>
            <a:r>
              <a:rPr lang="en-US" dirty="0" err="1">
                <a:latin typeface="Arial" charset="0"/>
                <a:ea typeface="ＭＳ Ｐゴシック" charset="-128"/>
                <a:cs typeface="ＭＳ Ｐゴシック" charset="-128"/>
              </a:rPr>
              <a:t>en</a:t>
            </a:r>
            <a:r>
              <a:rPr lang="en-US" dirty="0">
                <a:latin typeface="Arial" charset="0"/>
                <a:ea typeface="ＭＳ Ｐゴシック" charset="-128"/>
                <a:cs typeface="ＭＳ Ｐゴシック" charset="-128"/>
              </a:rPr>
              <a:t> </a:t>
            </a:r>
            <a:r>
              <a:rPr lang="en-US" dirty="0" err="1">
                <a:latin typeface="Arial" charset="0"/>
                <a:ea typeface="ＭＳ Ｐゴシック" charset="-128"/>
                <a:cs typeface="ＭＳ Ｐゴシック" charset="-128"/>
              </a:rPr>
              <a:t>ingl</a:t>
            </a:r>
            <a:r>
              <a:rPr lang="en-US" sz="1200" b="0" i="0" kern="1200" dirty="0" err="1">
                <a:solidFill>
                  <a:schemeClr val="tx1"/>
                </a:solidFill>
                <a:effectLst/>
                <a:latin typeface="+mn-lt"/>
                <a:ea typeface="+mn-ea"/>
                <a:cs typeface="+mn-cs"/>
              </a:rPr>
              <a:t>é</a:t>
            </a:r>
            <a:r>
              <a:rPr lang="en-US" dirty="0" err="1">
                <a:latin typeface="Arial" charset="0"/>
                <a:ea typeface="ＭＳ Ｐゴシック" charset="-128"/>
                <a:cs typeface="ＭＳ Ｐゴシック" charset="-128"/>
              </a:rPr>
              <a:t>s</a:t>
            </a:r>
            <a:r>
              <a:rPr lang="en-US" dirty="0">
                <a:latin typeface="Arial" charset="0"/>
                <a:ea typeface="ＭＳ Ｐゴシック" charset="-128"/>
                <a:cs typeface="ＭＳ Ｐゴシック" charset="-128"/>
              </a:rPr>
              <a:t>). </a:t>
            </a:r>
          </a:p>
          <a:p>
            <a:pPr eaLnBrk="1" hangingPunct="1"/>
            <a:r>
              <a:rPr lang="es-CL" noProof="0" dirty="0">
                <a:latin typeface="Arial" charset="0"/>
                <a:ea typeface="ＭＳ Ｐゴシック" charset="-128"/>
                <a:cs typeface="ＭＳ Ｐゴシック" charset="-128"/>
              </a:rPr>
              <a:t>Es un mito que </a:t>
            </a:r>
            <a:r>
              <a:rPr lang="es-CL" noProof="0" dirty="0" err="1">
                <a:latin typeface="Arial" charset="0"/>
                <a:ea typeface="ＭＳ Ｐゴシック" charset="-128"/>
                <a:cs typeface="ＭＳ Ｐゴシック" charset="-128"/>
              </a:rPr>
              <a:t>l@s</a:t>
            </a:r>
            <a:r>
              <a:rPr lang="es-CL" noProof="0" dirty="0">
                <a:latin typeface="Arial" charset="0"/>
                <a:ea typeface="ＭＳ Ｐゴシック" charset="-128"/>
                <a:cs typeface="ＭＳ Ｐゴシック" charset="-128"/>
              </a:rPr>
              <a:t> policías tengan que recordarle estos derechos cuando l@ arrestan.</a:t>
            </a:r>
            <a:r>
              <a:rPr lang="es-CL" baseline="0" noProof="0" dirty="0">
                <a:latin typeface="Arial" charset="0"/>
                <a:ea typeface="ＭＳ Ｐゴシック" charset="-128"/>
                <a:cs typeface="ＭＳ Ｐゴシック" charset="-128"/>
              </a:rPr>
              <a:t> Sin embargo, </a:t>
            </a:r>
            <a:r>
              <a:rPr lang="es-CL" baseline="0" noProof="0" dirty="0" err="1">
                <a:latin typeface="Arial" charset="0"/>
                <a:ea typeface="ＭＳ Ｐゴシック" charset="-128"/>
                <a:cs typeface="ＭＳ Ｐゴシック" charset="-128"/>
              </a:rPr>
              <a:t>l@s</a:t>
            </a:r>
            <a:r>
              <a:rPr lang="es-CL" baseline="0" noProof="0" dirty="0">
                <a:latin typeface="Arial" charset="0"/>
                <a:ea typeface="ＭＳ Ｐゴシック" charset="-128"/>
                <a:cs typeface="ＭＳ Ｐゴシック" charset="-128"/>
              </a:rPr>
              <a:t> policías NO tienen que decirle estos derechos cuando l@ arrestan. </a:t>
            </a:r>
          </a:p>
          <a:p>
            <a:pPr eaLnBrk="1" hangingPunct="1"/>
            <a:r>
              <a:rPr lang="es-CL" baseline="0" noProof="0" dirty="0">
                <a:latin typeface="Arial" charset="0"/>
                <a:ea typeface="ＭＳ Ｐゴシック" charset="-128"/>
                <a:cs typeface="ＭＳ Ｐゴシック" charset="-128"/>
              </a:rPr>
              <a:t>Además, </a:t>
            </a:r>
            <a:r>
              <a:rPr lang="es-CL" baseline="0" noProof="0" dirty="0" err="1">
                <a:latin typeface="Arial" charset="0"/>
                <a:ea typeface="ＭＳ Ｐゴシック" charset="-128"/>
                <a:cs typeface="ＭＳ Ｐゴシック" charset="-128"/>
              </a:rPr>
              <a:t>l@s</a:t>
            </a:r>
            <a:r>
              <a:rPr lang="es-CL" baseline="0" noProof="0" dirty="0">
                <a:latin typeface="Arial" charset="0"/>
                <a:ea typeface="ＭＳ Ｐゴシック" charset="-128"/>
                <a:cs typeface="ＭＳ Ｐゴシック" charset="-128"/>
              </a:rPr>
              <a:t> policías tienen el derecho a mentirle. </a:t>
            </a:r>
            <a:r>
              <a:rPr lang="es-CL" sz="1200" noProof="0" dirty="0">
                <a:solidFill>
                  <a:schemeClr val="bg1"/>
                </a:solidFill>
                <a:latin typeface="Abadi MT Condensed Extra Bold"/>
              </a:rPr>
              <a:t>¿Usted quisiera realmente que </a:t>
            </a:r>
            <a:r>
              <a:rPr lang="es-CL" sz="1200" noProof="0" dirty="0" err="1">
                <a:solidFill>
                  <a:schemeClr val="bg1"/>
                </a:solidFill>
                <a:latin typeface="Abadi MT Condensed Extra Bold"/>
              </a:rPr>
              <a:t>l@s</a:t>
            </a:r>
            <a:r>
              <a:rPr lang="es-CL" sz="1200" noProof="0" dirty="0">
                <a:solidFill>
                  <a:schemeClr val="bg1"/>
                </a:solidFill>
                <a:latin typeface="Abadi MT Condensed Extra Bold"/>
              </a:rPr>
              <a:t> policías le informaran de </a:t>
            </a:r>
            <a:r>
              <a:rPr lang="es-CL" sz="1200" noProof="0" dirty="0" err="1">
                <a:solidFill>
                  <a:schemeClr val="bg1"/>
                </a:solidFill>
                <a:latin typeface="Abadi MT Condensed Extra Bold"/>
              </a:rPr>
              <a:t>cu</a:t>
            </a:r>
            <a:r>
              <a:rPr lang="es-VE" sz="1200" dirty="0">
                <a:solidFill>
                  <a:srgbClr val="000000"/>
                </a:solidFill>
                <a:latin typeface="Abadi MT Condensed Extra Bold" charset="0"/>
              </a:rPr>
              <a:t>á</a:t>
            </a:r>
            <a:r>
              <a:rPr lang="es-CL" sz="1200" noProof="0" dirty="0">
                <a:solidFill>
                  <a:schemeClr val="bg1"/>
                </a:solidFill>
                <a:latin typeface="Abadi MT Condensed Extra Bold"/>
              </a:rPr>
              <a:t>les son sus derechos?</a:t>
            </a:r>
            <a:r>
              <a:rPr lang="es-CL" baseline="0" noProof="0" dirty="0">
                <a:latin typeface="Arial" charset="0"/>
                <a:ea typeface="ＭＳ Ｐゴシック" charset="-128"/>
                <a:cs typeface="ＭＳ Ｐゴシック" charset="-128"/>
              </a:rPr>
              <a:t> </a:t>
            </a:r>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4290054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0E07132-4C3E-D641-8D66-A58ECE35E070}" type="slidenum">
              <a:rPr lang="en-US"/>
              <a:pPr/>
              <a:t>33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s-CL" noProof="0" dirty="0">
                <a:latin typeface="Arial" charset="0"/>
                <a:ea typeface="ＭＳ Ｐゴシック" charset="-128"/>
                <a:cs typeface="ＭＳ Ｐゴシック" charset="-128"/>
              </a:rPr>
              <a:t>Los derechos “Miranda” son largos y difíciles de recordar, por lo que le proveemos aquí una “Reclamación de Derechos.” Es una lista que reivindica los mismos derechos, con lenguaje mas memorable y familiar.</a:t>
            </a:r>
            <a:endParaRPr lang="es-CL" baseline="0" noProof="0" dirty="0">
              <a:latin typeface="Arial" charset="0"/>
              <a:ea typeface="ＭＳ Ｐゴシック" charset="-128"/>
              <a:cs typeface="ＭＳ Ｐゴシック" charset="-128"/>
            </a:endParaRPr>
          </a:p>
          <a:p>
            <a:pPr eaLnBrk="1" hangingPunct="1"/>
            <a:r>
              <a:rPr lang="es-CL" noProof="0" dirty="0">
                <a:latin typeface="Arial" pitchFamily="30" charset="0"/>
                <a:ea typeface="ＭＳ Ｐゴシック" pitchFamily="30" charset="-128"/>
                <a:cs typeface="ＭＳ Ｐゴシック" pitchFamily="30" charset="-128"/>
              </a:rPr>
              <a:t>En vez de esperar a que le lean sus derechos “Miranda,” USTED debería declarar SUS derechos.</a:t>
            </a:r>
          </a:p>
          <a:p>
            <a:pPr eaLnBrk="1" hangingPunct="1">
              <a:buFontTx/>
              <a:buChar char="-"/>
            </a:pPr>
            <a:r>
              <a:rPr lang="es-VE" noProof="0" dirty="0">
                <a:latin typeface="Arial" pitchFamily="30" charset="0"/>
                <a:ea typeface="ＭＳ Ｐゴシック" pitchFamily="30" charset="-128"/>
                <a:cs typeface="ＭＳ Ｐゴシック" pitchFamily="30" charset="-128"/>
              </a:rPr>
              <a:t>En OR, tienen que </a:t>
            </a:r>
            <a:r>
              <a:rPr lang="es-VE" noProof="0" dirty="0" err="1">
                <a:latin typeface="Arial" pitchFamily="30" charset="0"/>
                <a:ea typeface="ＭＳ Ｐゴシック" pitchFamily="30" charset="-128"/>
                <a:cs typeface="ＭＳ Ｐゴシック" pitchFamily="30" charset="-128"/>
              </a:rPr>
              <a:t>llevarl</a:t>
            </a:r>
            <a:r>
              <a:rPr lang="es-VE" noProof="0" dirty="0">
                <a:latin typeface="Arial" pitchFamily="30" charset="0"/>
                <a:ea typeface="ＭＳ Ｐゴシック" pitchFamily="30" charset="-128"/>
                <a:cs typeface="ＭＳ Ｐゴシック" pitchFamily="30" charset="-128"/>
              </a:rPr>
              <a:t>@ ante un juez dentro de 48 horas. Un juez, en un tribunal, es la única persona con quien usted tiene que hablar.</a:t>
            </a:r>
          </a:p>
          <a:p>
            <a:pPr eaLnBrk="1" hangingPunct="1">
              <a:buFontTx/>
              <a:buChar char="-"/>
            </a:pPr>
            <a:r>
              <a:rPr lang="es-CL" noProof="0" dirty="0">
                <a:latin typeface="Arial" pitchFamily="30" charset="0"/>
                <a:ea typeface="ＭＳ Ｐゴシック" pitchFamily="30" charset="-128"/>
                <a:cs typeface="ＭＳ Ｐゴシック" pitchFamily="30" charset="-128"/>
              </a:rPr>
              <a:t>En cuanto a las pruebas: podrían conseguir su orina, sangre, ADN, ejemplar de su voz o escritura, ruedas de reconocimiento, etc. No </a:t>
            </a:r>
            <a:r>
              <a:rPr lang="es-CL" noProof="0" dirty="0" err="1">
                <a:latin typeface="Arial" pitchFamily="30" charset="0"/>
                <a:ea typeface="ＭＳ Ｐゴシック" pitchFamily="30" charset="-128"/>
                <a:cs typeface="ＭＳ Ｐゴシック" pitchFamily="30" charset="-128"/>
              </a:rPr>
              <a:t>l@s</a:t>
            </a:r>
            <a:r>
              <a:rPr lang="es-CL" noProof="0" dirty="0">
                <a:latin typeface="Arial" pitchFamily="30" charset="0"/>
                <a:ea typeface="ＭＳ Ｐゴシック" pitchFamily="30" charset="-128"/>
                <a:cs typeface="ＭＳ Ｐゴシック" pitchFamily="30" charset="-128"/>
              </a:rPr>
              <a:t> deje hacerlo. La única forma en que pueden hacer </a:t>
            </a:r>
            <a:r>
              <a:rPr lang="en-US" sz="1200" b="0" i="0" kern="1200" dirty="0">
                <a:solidFill>
                  <a:schemeClr val="tx1"/>
                </a:solidFill>
                <a:effectLst/>
                <a:latin typeface="+mn-lt"/>
                <a:ea typeface="+mn-ea"/>
                <a:cs typeface="+mn-cs"/>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es teniendo una orden o su consentimiento.</a:t>
            </a:r>
          </a:p>
          <a:p>
            <a:pPr eaLnBrk="1" hangingPunct="1">
              <a:buFontTx/>
              <a:buChar char="-"/>
            </a:pPr>
            <a:r>
              <a:rPr lang="es-CL" noProof="0" dirty="0">
                <a:latin typeface="Arial" pitchFamily="30" charset="0"/>
                <a:ea typeface="ＭＳ Ｐゴシック" pitchFamily="30" charset="-128"/>
                <a:cs typeface="ＭＳ Ｐゴシック" pitchFamily="30" charset="-128"/>
              </a:rPr>
              <a:t>La única cosa que usted puede firmar es el acuerdo de liberación. Si cree que </a:t>
            </a:r>
            <a:r>
              <a:rPr lang="es-CL" dirty="0">
                <a:solidFill>
                  <a:srgbClr val="000000"/>
                </a:solidFill>
                <a:latin typeface="Abadi MT Condensed Extra Bold" charset="0"/>
              </a:rPr>
              <a:t>é</a:t>
            </a:r>
            <a:r>
              <a:rPr lang="es-CL" noProof="0" dirty="0" err="1">
                <a:latin typeface="Arial" pitchFamily="30" charset="0"/>
                <a:ea typeface="ＭＳ Ｐゴシック" pitchFamily="30" charset="-128"/>
                <a:cs typeface="ＭＳ Ｐゴシック" pitchFamily="30" charset="-128"/>
              </a:rPr>
              <a:t>ste</a:t>
            </a:r>
            <a:r>
              <a:rPr lang="es-CL" noProof="0" dirty="0">
                <a:latin typeface="Arial" pitchFamily="30" charset="0"/>
                <a:ea typeface="ＭＳ Ｐゴシック" pitchFamily="30" charset="-128"/>
                <a:cs typeface="ＭＳ Ｐゴシック" pitchFamily="30" charset="-128"/>
              </a:rPr>
              <a:t> se ve sospechoso, lléveselo a su abogad@, pero proceda y fírmelo. </a:t>
            </a:r>
          </a:p>
          <a:p>
            <a:pPr eaLnBrk="1" hangingPunct="1">
              <a:buFontTx/>
              <a:buChar char="-"/>
            </a:pPr>
            <a:r>
              <a:rPr lang="es-CL" noProof="0" dirty="0">
                <a:latin typeface="Arial" pitchFamily="30" charset="0"/>
                <a:ea typeface="ＭＳ Ｐゴシック" pitchFamily="30" charset="-128"/>
                <a:cs typeface="ＭＳ Ｐゴシック" pitchFamily="30" charset="-128"/>
              </a:rPr>
              <a:t>EXCEPCI</a:t>
            </a:r>
            <a:r>
              <a:rPr lang="es-CL" sz="1200" b="0" i="0" kern="1200" noProof="0" dirty="0">
                <a:solidFill>
                  <a:schemeClr val="tx1"/>
                </a:solidFill>
                <a:effectLst/>
                <a:latin typeface="+mn-lt"/>
                <a:ea typeface="+mn-ea"/>
                <a:cs typeface="+mn-cs"/>
              </a:rPr>
              <a:t>Ó</a:t>
            </a:r>
            <a:r>
              <a:rPr lang="es-CL" noProof="0" dirty="0">
                <a:latin typeface="Arial" pitchFamily="30" charset="0"/>
                <a:ea typeface="ＭＳ Ｐゴシック" pitchFamily="30" charset="-128"/>
                <a:cs typeface="ＭＳ Ｐゴシック" pitchFamily="30" charset="-128"/>
              </a:rPr>
              <a:t>N: Hay una prueba que usted tiene que completar en OR. Al momento de recibir su licencia de conducir en OR, usted consiente a las pruebas de sobriedad y de alcoholemia.</a:t>
            </a:r>
          </a:p>
          <a:p>
            <a:pPr lvl="1" eaLnBrk="1" hangingPunct="1">
              <a:buFontTx/>
              <a:buChar char="-"/>
            </a:pPr>
            <a:r>
              <a:rPr lang="es-CL" noProof="0" dirty="0">
                <a:latin typeface="Arial" pitchFamily="30" charset="0"/>
                <a:ea typeface="ＭＳ Ｐゴシック" pitchFamily="30" charset="-128"/>
                <a:cs typeface="ＭＳ Ｐゴシック" pitchFamily="30" charset="-128"/>
              </a:rPr>
              <a:t>La razón por la cual usted tiene que consentir a pruebas de sobriedad y de alcoholemia es que hay casos recientes, incluso algunos que han llegado a la Corte Suprema, según los cuales éstas no son “</a:t>
            </a:r>
            <a:r>
              <a:rPr lang="es-CL" b="1" noProof="0" dirty="0">
                <a:latin typeface="Arial" pitchFamily="30" charset="0"/>
                <a:ea typeface="ＭＳ Ｐゴシック" pitchFamily="30" charset="-128"/>
                <a:cs typeface="ＭＳ Ｐゴシック" pitchFamily="30" charset="-128"/>
              </a:rPr>
              <a:t>pruebas de testimonio</a:t>
            </a:r>
            <a:r>
              <a:rPr lang="es-CL" b="0" noProof="0" dirty="0">
                <a:latin typeface="Arial" pitchFamily="30" charset="0"/>
                <a:ea typeface="ＭＳ Ｐゴシック" pitchFamily="30" charset="-128"/>
                <a:cs typeface="ＭＳ Ｐゴシック" pitchFamily="30" charset="-128"/>
              </a:rPr>
              <a:t>,” es decir que no exigen que usted diga palabras que l@ incriminan. Son pruebas de sus habilidades, no son una admisión de culpabilidad. Estas pruebas son las de alcoholemia y de coordinación física. No incluyen respuestas verbales.</a:t>
            </a:r>
            <a:endParaRPr lang="es-CL" noProof="0" dirty="0">
              <a:latin typeface="Arial" pitchFamily="30" charset="0"/>
              <a:ea typeface="ＭＳ Ｐゴシック" pitchFamily="30" charset="-128"/>
              <a:cs typeface="ＭＳ Ｐゴシック" pitchFamily="30" charset="-128"/>
            </a:endParaRPr>
          </a:p>
          <a:p>
            <a:pPr lvl="1" eaLnBrk="1" hangingPunct="1">
              <a:buFontTx/>
              <a:buChar char="-"/>
            </a:pPr>
            <a:r>
              <a:rPr lang="es-VE" noProof="0" dirty="0">
                <a:latin typeface="Arial" pitchFamily="30" charset="0"/>
                <a:ea typeface="ＭＳ Ｐゴシック" pitchFamily="30" charset="-128"/>
                <a:cs typeface="ＭＳ Ｐゴシック" pitchFamily="30" charset="-128"/>
              </a:rPr>
              <a:t>Si </a:t>
            </a:r>
            <a:r>
              <a:rPr lang="es-CL" noProof="0" dirty="0">
                <a:latin typeface="Arial" pitchFamily="30" charset="0"/>
                <a:ea typeface="ＭＳ Ｐゴシック" pitchFamily="30" charset="-128"/>
                <a:cs typeface="ＭＳ Ｐゴシック" pitchFamily="30" charset="-128"/>
              </a:rPr>
              <a:t>usted se niega a hacer una prueba de alcoholemia, pierde de forma automática su licencia de conducir por un año</a:t>
            </a:r>
            <a:r>
              <a:rPr lang="es-CL" dirty="0">
                <a:latin typeface="Arial" pitchFamily="30" charset="0"/>
                <a:ea typeface="ＭＳ Ｐゴシック" pitchFamily="30" charset="-128"/>
                <a:cs typeface="ＭＳ Ｐゴシック" pitchFamily="30" charset="-128"/>
              </a:rPr>
              <a:t>. La mayoría de </a:t>
            </a:r>
            <a:r>
              <a:rPr lang="es-CL" dirty="0" err="1">
                <a:latin typeface="Arial" pitchFamily="30" charset="0"/>
                <a:ea typeface="ＭＳ Ｐゴシック" pitchFamily="30" charset="-128"/>
                <a:cs typeface="ＭＳ Ｐゴシック" pitchFamily="30" charset="-128"/>
              </a:rPr>
              <a:t>l@s</a:t>
            </a:r>
            <a:r>
              <a:rPr lang="es-CL" dirty="0">
                <a:latin typeface="Arial" pitchFamily="30" charset="0"/>
                <a:ea typeface="ＭＳ Ｐゴシック" pitchFamily="30" charset="-128"/>
                <a:cs typeface="ＭＳ Ｐゴシック" pitchFamily="30" charset="-128"/>
              </a:rPr>
              <a:t> </a:t>
            </a:r>
            <a:r>
              <a:rPr lang="es-CL" dirty="0" err="1">
                <a:latin typeface="Arial" pitchFamily="30" charset="0"/>
                <a:ea typeface="ＭＳ Ｐゴシック" pitchFamily="30" charset="-128"/>
                <a:cs typeface="ＭＳ Ｐゴシック" pitchFamily="30" charset="-128"/>
              </a:rPr>
              <a:t>abogad@s</a:t>
            </a:r>
            <a:r>
              <a:rPr lang="es-CL" dirty="0">
                <a:latin typeface="Arial" pitchFamily="30" charset="0"/>
                <a:ea typeface="ＭＳ Ｐゴシック" pitchFamily="30" charset="-128"/>
                <a:cs typeface="ＭＳ Ｐゴシック" pitchFamily="30" charset="-128"/>
              </a:rPr>
              <a:t> </a:t>
            </a:r>
            <a:r>
              <a:rPr lang="es-CL" dirty="0" err="1">
                <a:latin typeface="Arial" pitchFamily="30" charset="0"/>
                <a:ea typeface="ＭＳ Ｐゴシック" pitchFamily="30" charset="-128"/>
                <a:cs typeface="ＭＳ Ｐゴシック" pitchFamily="30" charset="-128"/>
              </a:rPr>
              <a:t>defensor@s</a:t>
            </a:r>
            <a:r>
              <a:rPr lang="es-CL" dirty="0">
                <a:latin typeface="Arial" pitchFamily="30" charset="0"/>
                <a:ea typeface="ＭＳ Ｐゴシック" pitchFamily="30" charset="-128"/>
                <a:cs typeface="ＭＳ Ｐゴシック" pitchFamily="30" charset="-128"/>
              </a:rPr>
              <a:t> les aconsejan a sus clientes que hagan la prueba. Además, hay una nueva ley en OR que cobra $1500 por negarse a hacer esta prueba. </a:t>
            </a:r>
          </a:p>
          <a:p>
            <a:pPr lvl="1" eaLnBrk="1" hangingPunct="1">
              <a:buFontTx/>
              <a:buChar char="-"/>
            </a:pPr>
            <a:r>
              <a:rPr lang="es-CL" noProof="0" dirty="0">
                <a:latin typeface="Arial" pitchFamily="30" charset="0"/>
                <a:ea typeface="ＭＳ Ｐゴシック" pitchFamily="30" charset="-128"/>
                <a:cs typeface="ＭＳ Ｐゴシック" pitchFamily="30" charset="-128"/>
              </a:rPr>
              <a:t>Si usted S</a:t>
            </a:r>
            <a:r>
              <a:rPr lang="en-US" sz="1200" b="0" i="0" kern="1200" dirty="0">
                <a:solidFill>
                  <a:schemeClr val="tx1"/>
                </a:solidFill>
                <a:effectLst/>
                <a:latin typeface="+mn-lt"/>
                <a:ea typeface="+mn-ea"/>
                <a:cs typeface="+mn-cs"/>
              </a:rPr>
              <a:t>Í </a:t>
            </a:r>
            <a:r>
              <a:rPr lang="es-CL" noProof="0" dirty="0">
                <a:latin typeface="Arial" pitchFamily="30" charset="0"/>
                <a:ea typeface="ＭＳ Ｐゴシック" pitchFamily="30" charset="-128"/>
                <a:cs typeface="ＭＳ Ｐゴシック" pitchFamily="30" charset="-128"/>
              </a:rPr>
              <a:t>hace la prueba de alcoholemia, perderá su licencia por s</a:t>
            </a:r>
            <a:r>
              <a:rPr lang="en-US" sz="1200" b="0" i="0" kern="1200" dirty="0">
                <a:solidFill>
                  <a:schemeClr val="tx1"/>
                </a:solidFill>
                <a:effectLst/>
                <a:latin typeface="+mn-lt"/>
                <a:ea typeface="+mn-ea"/>
                <a:cs typeface="+mn-cs"/>
              </a:rPr>
              <a:t>ó</a:t>
            </a:r>
            <a:r>
              <a:rPr lang="es-CL" noProof="0" dirty="0">
                <a:latin typeface="Arial" pitchFamily="30" charset="0"/>
                <a:ea typeface="ＭＳ Ｐゴシック" pitchFamily="30" charset="-128"/>
                <a:cs typeface="ＭＳ Ｐゴシック" pitchFamily="30" charset="-128"/>
              </a:rPr>
              <a:t>lo 90 días, si es su primera ofensa.</a:t>
            </a:r>
          </a:p>
          <a:p>
            <a:pPr eaLnBrk="1" hangingPunct="1">
              <a:buFontTx/>
              <a:buChar char="-"/>
            </a:pPr>
            <a:r>
              <a:rPr lang="es-CL" dirty="0">
                <a:latin typeface="Arial" pitchFamily="30" charset="0"/>
                <a:ea typeface="ＭＳ Ｐゴシック" pitchFamily="30" charset="-128"/>
                <a:cs typeface="ＭＳ Ｐゴシック" pitchFamily="30" charset="-128"/>
              </a:rPr>
              <a:t>Si usted puede recordar la última frase (de arriba, en la diapositiva), es una frase que l@ protege por si acaso. Normalmente, su abogad@ puede organizarle una defensa basada en esta frase.</a:t>
            </a:r>
          </a:p>
          <a:p>
            <a:pPr eaLnBrk="1" hangingPunct="1">
              <a:buFontTx/>
              <a:buChar char="-"/>
            </a:pPr>
            <a:r>
              <a:rPr lang="es-CL" noProof="0" dirty="0">
                <a:latin typeface="Arial" pitchFamily="30" charset="0"/>
                <a:ea typeface="ＭＳ Ｐゴシック" pitchFamily="30" charset="-128"/>
                <a:cs typeface="ＭＳ Ｐゴシック" pitchFamily="30" charset="-128"/>
              </a:rPr>
              <a:t>Firmar documentos es especialmente peligroso para personas que no hablan ingles, quienes a veces firman su propio acuerdo de deportación.</a:t>
            </a:r>
          </a:p>
          <a:p>
            <a:pPr eaLnBrk="1" hangingPunct="1">
              <a:buFontTx/>
              <a:buChar char="-"/>
            </a:pPr>
            <a:r>
              <a:rPr lang="es-CL" dirty="0">
                <a:latin typeface="Arial" pitchFamily="30" charset="0"/>
                <a:ea typeface="ＭＳ Ｐゴシック" pitchFamily="30" charset="-128"/>
                <a:cs typeface="ＭＳ Ｐゴシック" pitchFamily="30" charset="-128"/>
              </a:rPr>
              <a:t>EXCEPCIONES: Si es </a:t>
            </a:r>
            <a:r>
              <a:rPr lang="es-CL" b="1" dirty="0">
                <a:latin typeface="Arial" pitchFamily="30" charset="0"/>
                <a:ea typeface="ＭＳ Ｐゴシック" pitchFamily="30" charset="-128"/>
                <a:cs typeface="ＭＳ Ｐゴシック" pitchFamily="30" charset="-128"/>
              </a:rPr>
              <a:t>un acuerdo de liberación</a:t>
            </a:r>
            <a:r>
              <a:rPr lang="es-CL" b="0" dirty="0">
                <a:latin typeface="Arial" pitchFamily="30" charset="0"/>
                <a:ea typeface="ＭＳ Ｐゴシック" pitchFamily="30" charset="-128"/>
                <a:cs typeface="ＭＳ Ｐゴシック" pitchFamily="30" charset="-128"/>
              </a:rPr>
              <a:t>, proceda y fírmelo o si no tendrá que quedarse en la cárcel.</a:t>
            </a:r>
            <a:endParaRPr lang="es-CL" dirty="0">
              <a:latin typeface="Arial" pitchFamily="30" charset="0"/>
              <a:ea typeface="ＭＳ Ｐゴシック" pitchFamily="30" charset="-128"/>
              <a:cs typeface="ＭＳ Ｐゴシック" pitchFamily="30" charset="-128"/>
            </a:endParaRPr>
          </a:p>
          <a:p>
            <a:pPr eaLnBrk="1" hangingPunct="1"/>
            <a:endParaRPr lang="en-US" dirty="0">
              <a:latin typeface="Arial" pitchFamily="30" charset="0"/>
              <a:ea typeface="ＭＳ Ｐゴシック" pitchFamily="30" charset="-128"/>
              <a:cs typeface="ＭＳ Ｐゴシック" pitchFamily="30" charset="-128"/>
            </a:endParaRPr>
          </a:p>
          <a:p>
            <a:pPr eaLnBrk="1" hangingPunct="1">
              <a:buFontTx/>
              <a:buChar char="-"/>
            </a:pPr>
            <a:r>
              <a:rPr lang="es-VE" noProof="0" dirty="0">
                <a:latin typeface="Arial" pitchFamily="30" charset="0"/>
                <a:ea typeface="ＭＳ Ｐゴシック" pitchFamily="30" charset="-128"/>
                <a:cs typeface="ＭＳ Ｐゴシック" pitchFamily="30" charset="-128"/>
              </a:rPr>
              <a:t>Si usted está haciendo bicicleta, Y NO TIENE LICENCIA DE CONDUCIR puede negarse a hacer la prueba porque no se necesita ninguna identificación para hacer bicicleta y si usted no tiene licencia de conducir, entonces no puede haber firmado el documento y, así, haber consentido a las pruebas. Pero si usted tiene licencia de conducir y es condenad@, perderá su licencia de conducir. Se llama “PUI”—(Pedaleando Bajo la Influencia, por sus siglas en inglés).</a:t>
            </a:r>
            <a:endParaRPr lang="es-VE" baseline="0" noProof="0" dirty="0">
              <a:latin typeface="Arial" charset="0"/>
              <a:ea typeface="ＭＳ Ｐゴシック" charset="-128"/>
              <a:cs typeface="ＭＳ Ｐゴシック" charset="-128"/>
            </a:endParaRPr>
          </a:p>
          <a:p>
            <a:pPr eaLnBrk="1" hangingPunct="1"/>
            <a:endParaRPr lang="es-VE" baseline="0" noProof="0" dirty="0">
              <a:latin typeface="Arial" charset="0"/>
              <a:ea typeface="ＭＳ Ｐゴシック" charset="-128"/>
              <a:cs typeface="ＭＳ Ｐゴシック" charset="-128"/>
            </a:endParaRPr>
          </a:p>
          <a:p>
            <a:pPr eaLnBrk="1" hangingPunct="1"/>
            <a:r>
              <a:rPr lang="es-VE" baseline="0" noProof="0" dirty="0">
                <a:latin typeface="Arial" charset="0"/>
                <a:ea typeface="ＭＳ Ｐゴシック" charset="-128"/>
                <a:cs typeface="ＭＳ Ｐゴシック" charset="-128"/>
              </a:rPr>
              <a:t>Hay una versión de esta reclamación imprimida al revés de las tarjetas comerciales del CLDC, por si se le olvida.</a:t>
            </a:r>
            <a:endParaRPr lang="es-VE" noProof="0"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7341354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D31E735-2527-DE4B-8AF1-A679EC44BC89}" type="slidenum">
              <a:rPr lang="en-US"/>
              <a:pPr/>
              <a:t>34</a:t>
            </a:fld>
            <a:endParaRPr lang="en-US"/>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s-VE" noProof="0" dirty="0">
                <a:latin typeface="Arial" pitchFamily="30" charset="0"/>
                <a:ea typeface="ＭＳ Ｐゴシック" pitchFamily="30" charset="-128"/>
                <a:cs typeface="ＭＳ Ｐゴシック" pitchFamily="30" charset="-128"/>
              </a:rPr>
              <a:t>*Transición – más palabras mágicas.  </a:t>
            </a:r>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4314484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F4A6EB3-A6D1-D245-98B8-6E4C509CB31B}" type="slidenum">
              <a:rPr lang="en-US"/>
              <a:pPr/>
              <a:t>35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buFontTx/>
              <a:buChar char="-"/>
            </a:pPr>
            <a:r>
              <a:rPr lang="es-VE" noProof="0" dirty="0">
                <a:latin typeface="Arial" pitchFamily="30" charset="0"/>
                <a:ea typeface="ＭＳ Ｐゴシック" pitchFamily="30" charset="-128"/>
                <a:cs typeface="ＭＳ Ｐゴシック" pitchFamily="30" charset="-128"/>
              </a:rPr>
              <a:t>Pídale a la gente que ensayen las respuestas. </a:t>
            </a:r>
            <a:r>
              <a:rPr lang="en-US" sz="1200" b="0" i="0" kern="1200" dirty="0">
                <a:solidFill>
                  <a:schemeClr val="tx1"/>
                </a:solidFill>
                <a:effectLst/>
                <a:latin typeface="+mn-lt"/>
                <a:ea typeface="+mn-ea"/>
                <a:cs typeface="+mn-cs"/>
              </a:rPr>
              <a:t>¡</a:t>
            </a:r>
            <a:r>
              <a:rPr lang="es-VE" noProof="0" dirty="0">
                <a:latin typeface="Arial" pitchFamily="30" charset="0"/>
                <a:ea typeface="ＭＳ Ｐゴシック" pitchFamily="30" charset="-128"/>
                <a:cs typeface="ＭＳ Ｐゴシック" pitchFamily="30" charset="-128"/>
              </a:rPr>
              <a:t>Yupi!</a:t>
            </a:r>
          </a:p>
          <a:p>
            <a:pPr eaLnBrk="1" hangingPunct="1">
              <a:buFontTx/>
              <a:buChar char="-"/>
            </a:pPr>
            <a:r>
              <a:rPr lang="es-CL" noProof="0" dirty="0">
                <a:solidFill>
                  <a:schemeClr val="bg1"/>
                </a:solidFill>
                <a:latin typeface="Abadi MT Condensed Extra Bold"/>
              </a:rPr>
              <a:t>¿</a:t>
            </a:r>
            <a:r>
              <a:rPr lang="es-CL" noProof="0" dirty="0">
                <a:latin typeface="Arial" pitchFamily="30" charset="0"/>
                <a:ea typeface="ＭＳ Ｐゴシック" pitchFamily="30" charset="-128"/>
                <a:cs typeface="ＭＳ Ｐゴシック" pitchFamily="30" charset="-128"/>
              </a:rPr>
              <a:t>Por qu</a:t>
            </a:r>
            <a:r>
              <a:rPr lang="es-CL" noProof="0" dirty="0">
                <a:solidFill>
                  <a:srgbClr val="000000"/>
                </a:solidFill>
                <a:latin typeface="Abadi MT Condensed Extra Bold" charset="0"/>
              </a:rPr>
              <a:t>é</a:t>
            </a:r>
            <a:r>
              <a:rPr lang="es-CL" noProof="0" dirty="0">
                <a:latin typeface="Arial" pitchFamily="30" charset="0"/>
                <a:ea typeface="ＭＳ Ｐゴシック" pitchFamily="30" charset="-128"/>
                <a:cs typeface="ＭＳ Ｐゴシック" pitchFamily="30" charset="-128"/>
              </a:rPr>
              <a:t> alejarse caminando, despacio? Si cambian de opinión y deciden </a:t>
            </a:r>
            <a:r>
              <a:rPr lang="es-CL" noProof="0" dirty="0" err="1">
                <a:latin typeface="Arial" pitchFamily="30" charset="0"/>
                <a:ea typeface="ＭＳ Ｐゴシック" pitchFamily="30" charset="-128"/>
                <a:cs typeface="ＭＳ Ｐゴシック" pitchFamily="30" charset="-128"/>
              </a:rPr>
              <a:t>detenerl</a:t>
            </a:r>
            <a:r>
              <a:rPr lang="es-CL" noProof="0" dirty="0">
                <a:latin typeface="Arial" pitchFamily="30" charset="0"/>
                <a:ea typeface="ＭＳ Ｐゴシック" pitchFamily="30" charset="-128"/>
                <a:cs typeface="ＭＳ Ｐゴシック" pitchFamily="30" charset="-128"/>
              </a:rPr>
              <a:t>@, es posible que se vuelvan mas </a:t>
            </a:r>
            <a:r>
              <a:rPr lang="es-CL" noProof="0" dirty="0" err="1">
                <a:latin typeface="Arial" pitchFamily="30" charset="0"/>
                <a:ea typeface="ＭＳ Ｐゴシック" pitchFamily="30" charset="-128"/>
                <a:cs typeface="ＭＳ Ｐゴシック" pitchFamily="30" charset="-128"/>
              </a:rPr>
              <a:t>violent@s</a:t>
            </a:r>
            <a:r>
              <a:rPr lang="es-CL" noProof="0" dirty="0">
                <a:latin typeface="Arial" pitchFamily="30" charset="0"/>
                <a:ea typeface="ＭＳ Ｐゴシック" pitchFamily="30" charset="-128"/>
                <a:cs typeface="ＭＳ Ｐゴシック" pitchFamily="30" charset="-128"/>
              </a:rPr>
              <a:t>. </a:t>
            </a:r>
          </a:p>
          <a:p>
            <a:pPr eaLnBrk="1" hangingPunct="1">
              <a:buFontTx/>
              <a:buChar char="-"/>
            </a:pPr>
            <a:r>
              <a:rPr lang="en-US" dirty="0">
                <a:latin typeface="Arial" pitchFamily="30" charset="0"/>
                <a:ea typeface="ＭＳ Ｐゴシック" pitchFamily="30" charset="-128"/>
                <a:cs typeface="ＭＳ Ｐゴシック" pitchFamily="30" charset="-128"/>
              </a:rPr>
              <a:t>GUARDE LAS MANOS EN LA PLENA VISTA DEL POLIC</a:t>
            </a:r>
            <a:r>
              <a:rPr lang="en-US" dirty="0">
                <a:solidFill>
                  <a:schemeClr val="bg1"/>
                </a:solidFill>
                <a:latin typeface="Abadi MT Condensed Extra Bold"/>
              </a:rPr>
              <a:t>Í</a:t>
            </a:r>
            <a:r>
              <a:rPr lang="en-US" dirty="0">
                <a:latin typeface="Arial" pitchFamily="30" charset="0"/>
                <a:ea typeface="ＭＳ Ｐゴシック" pitchFamily="30" charset="-128"/>
                <a:cs typeface="ＭＳ Ｐゴシック" pitchFamily="30" charset="-128"/>
              </a:rPr>
              <a:t>A</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0175037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A0222D7-1659-964E-A1B6-2CEA6FB61254}" type="slidenum">
              <a:rPr lang="en-US"/>
              <a:pPr/>
              <a:t>36</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s-VE" noProof="0" dirty="0">
                <a:latin typeface="Arial" charset="0"/>
                <a:ea typeface="ＭＳ Ｐゴシック" charset="-128"/>
                <a:cs typeface="ＭＳ Ｐゴシック" charset="-128"/>
              </a:rPr>
              <a:t>Una cosa importante aquí es la última línea.</a:t>
            </a:r>
            <a:r>
              <a:rPr lang="es-VE" baseline="0" noProof="0" dirty="0">
                <a:latin typeface="Arial" charset="0"/>
                <a:ea typeface="ＭＳ Ｐゴシック" charset="-128"/>
                <a:cs typeface="ＭＳ Ｐゴシック" charset="-128"/>
              </a:rPr>
              <a:t> Memorice lo que el policía identifique como su sospecha razonable. Anote esta repuesta lo antes posible y comuníquesela a su abogad@</a:t>
            </a:r>
          </a:p>
          <a:p>
            <a:pPr eaLnBrk="1" hangingPunct="1"/>
            <a:endParaRPr lang="en-US" baseline="0" dirty="0">
              <a:latin typeface="Arial" charset="0"/>
              <a:ea typeface="ＭＳ Ｐゴシック" charset="-128"/>
              <a:cs typeface="ＭＳ Ｐゴシック"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incluso</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puede</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preguntar</a:t>
            </a:r>
            <a:r>
              <a:rPr lang="en-US" dirty="0">
                <a:latin typeface="Arial" pitchFamily="30" charset="0"/>
                <a:ea typeface="ＭＳ Ｐゴシック" pitchFamily="30" charset="-128"/>
                <a:cs typeface="ＭＳ Ｐゴシック" pitchFamily="30" charset="-128"/>
              </a:rPr>
              <a:t>, “What is your reasonable suspicion?”  “I’d like to know your basis” (“</a:t>
            </a:r>
            <a:r>
              <a:rPr lang="es-CL" noProof="0" dirty="0">
                <a:latin typeface="Arial" pitchFamily="30" charset="0"/>
                <a:ea typeface="ＭＳ Ｐゴシック" pitchFamily="30" charset="-128"/>
                <a:cs typeface="ＭＳ Ｐゴシック" pitchFamily="30" charset="-128"/>
              </a:rPr>
              <a:t>Cu</a:t>
            </a:r>
            <a:r>
              <a:rPr lang="en-US" dirty="0">
                <a:solidFill>
                  <a:schemeClr val="bg1"/>
                </a:solidFill>
                <a:latin typeface="Abadi MT Condensed Extra Bold"/>
              </a:rPr>
              <a:t>á</a:t>
            </a:r>
            <a:r>
              <a:rPr lang="es-CL" noProof="0" dirty="0">
                <a:latin typeface="Arial" pitchFamily="30" charset="0"/>
                <a:ea typeface="ＭＳ Ｐゴシック" pitchFamily="30" charset="-128"/>
                <a:cs typeface="ＭＳ Ｐゴシック" pitchFamily="30" charset="-128"/>
              </a:rPr>
              <a:t>l es su sospecha razonable?” “Me gustaría saber </a:t>
            </a:r>
            <a:r>
              <a:rPr lang="es-CL" noProof="0" dirty="0" err="1">
                <a:latin typeface="Arial" pitchFamily="30" charset="0"/>
                <a:ea typeface="ＭＳ Ｐゴシック" pitchFamily="30" charset="-128"/>
                <a:cs typeface="ＭＳ Ｐゴシック" pitchFamily="30" charset="-128"/>
              </a:rPr>
              <a:t>cu</a:t>
            </a:r>
            <a:r>
              <a:rPr lang="en-US" dirty="0">
                <a:solidFill>
                  <a:schemeClr val="bg1"/>
                </a:solidFill>
                <a:latin typeface="Abadi MT Condensed Extra Bold"/>
              </a:rPr>
              <a:t>á</a:t>
            </a:r>
            <a:r>
              <a:rPr lang="es-CL" noProof="0" dirty="0">
                <a:latin typeface="Arial" pitchFamily="30" charset="0"/>
                <a:ea typeface="ＭＳ Ｐゴシック" pitchFamily="30" charset="-128"/>
                <a:cs typeface="ＭＳ Ｐゴシック" pitchFamily="30" charset="-128"/>
              </a:rPr>
              <a:t>l es su base para la detención.”)</a:t>
            </a:r>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40419544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F8B3C0B2-FB54-A747-B3D1-4799A37DE6A6}" type="slidenum">
              <a:rPr lang="en-US"/>
              <a:pPr/>
              <a:t>37</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s-VE" noProof="0" dirty="0">
                <a:latin typeface="Arial" pitchFamily="30" charset="0"/>
                <a:ea typeface="ＭＳ Ｐゴシック" pitchFamily="30" charset="-128"/>
                <a:cs typeface="ＭＳ Ｐゴシック" pitchFamily="30" charset="-128"/>
              </a:rPr>
              <a:t>-Usted ya ha pasado por la fase de detención.</a:t>
            </a:r>
          </a:p>
          <a:p>
            <a:pPr eaLnBrk="1" hangingPunct="1"/>
            <a:r>
              <a:rPr lang="en-US" dirty="0">
                <a:latin typeface="Arial" pitchFamily="30" charset="0"/>
                <a:ea typeface="ＭＳ Ｐゴシック" pitchFamily="30" charset="-128"/>
                <a:cs typeface="ＭＳ Ｐゴシック" pitchFamily="30" charset="-128"/>
              </a:rPr>
              <a:t>- </a:t>
            </a:r>
            <a:r>
              <a:rPr lang="es-CL" noProof="0" dirty="0">
                <a:latin typeface="Arial" pitchFamily="30" charset="0"/>
                <a:ea typeface="ＭＳ Ｐゴシック" pitchFamily="30" charset="-128"/>
                <a:cs typeface="ＭＳ Ｐゴシック" pitchFamily="30" charset="-128"/>
              </a:rPr>
              <a:t>Un policía no tiene que decir </a:t>
            </a:r>
            <a:r>
              <a:rPr lang="en-US" dirty="0">
                <a:latin typeface="Arial" pitchFamily="30" charset="0"/>
                <a:ea typeface="ＭＳ Ｐゴシック" pitchFamily="30" charset="-128"/>
                <a:cs typeface="ＭＳ Ｐゴシック" pitchFamily="30" charset="-128"/>
              </a:rPr>
              <a:t>“You’re under arrest” (“</a:t>
            </a:r>
            <a:r>
              <a:rPr lang="es-VE" noProof="0" dirty="0">
                <a:latin typeface="Arial" pitchFamily="30" charset="0"/>
                <a:ea typeface="ＭＳ Ｐゴシック" pitchFamily="30" charset="-128"/>
                <a:cs typeface="ＭＳ Ｐゴシック" pitchFamily="30" charset="-128"/>
              </a:rPr>
              <a:t>Usted está bajo arresto.”).  La ley dice que si “una persona razonable habría entendido” que fue un arresto, entonces usted fue </a:t>
            </a:r>
            <a:r>
              <a:rPr lang="es-VE" noProof="0" dirty="0" err="1">
                <a:latin typeface="Arial" pitchFamily="30" charset="0"/>
                <a:ea typeface="ＭＳ Ｐゴシック" pitchFamily="30" charset="-128"/>
                <a:cs typeface="ＭＳ Ｐゴシック" pitchFamily="30" charset="-128"/>
              </a:rPr>
              <a:t>puest</a:t>
            </a:r>
            <a:r>
              <a:rPr lang="es-VE" noProof="0" dirty="0">
                <a:latin typeface="Arial" pitchFamily="30" charset="0"/>
                <a:ea typeface="ＭＳ Ｐゴシック" pitchFamily="30" charset="-128"/>
                <a:cs typeface="ＭＳ Ｐゴシック" pitchFamily="30" charset="-128"/>
              </a:rPr>
              <a:t>@ bajo arresto.</a:t>
            </a:r>
          </a:p>
          <a:p>
            <a:pPr eaLnBrk="1" hangingPunct="1"/>
            <a:r>
              <a:rPr lang="es-VE" noProof="0" dirty="0">
                <a:latin typeface="Arial" pitchFamily="30" charset="0"/>
                <a:ea typeface="ＭＳ Ｐゴシック" pitchFamily="30" charset="-128"/>
                <a:cs typeface="ＭＳ Ｐゴシック" pitchFamily="30" charset="-128"/>
              </a:rPr>
              <a:t>- </a:t>
            </a:r>
            <a:r>
              <a:rPr lang="en-US" sz="1200" b="0" i="0" kern="1200" dirty="0">
                <a:solidFill>
                  <a:schemeClr val="tx1"/>
                </a:solidFill>
                <a:effectLst/>
                <a:latin typeface="+mn-lt"/>
                <a:ea typeface="+mn-ea"/>
                <a:cs typeface="+mn-cs"/>
              </a:rPr>
              <a:t>¡</a:t>
            </a:r>
            <a:r>
              <a:rPr lang="es-VE" noProof="0" dirty="0">
                <a:latin typeface="Arial" pitchFamily="30" charset="0"/>
                <a:ea typeface="ＭＳ Ｐゴシック" pitchFamily="30" charset="-128"/>
                <a:cs typeface="ＭＳ Ｐゴシック" pitchFamily="30" charset="-128"/>
              </a:rPr>
              <a:t>Aquí está d</a:t>
            </a:r>
            <a:r>
              <a:rPr lang="en-US" sz="1200" b="0" i="0" kern="1200" dirty="0">
                <a:solidFill>
                  <a:schemeClr val="tx1"/>
                </a:solidFill>
                <a:effectLst/>
                <a:latin typeface="+mn-lt"/>
                <a:ea typeface="+mn-ea"/>
                <a:cs typeface="+mn-cs"/>
              </a:rPr>
              <a:t>ó</a:t>
            </a:r>
            <a:r>
              <a:rPr lang="es-VE" noProof="0" dirty="0" err="1">
                <a:latin typeface="Arial" pitchFamily="30" charset="0"/>
                <a:ea typeface="ＭＳ Ｐゴシック" pitchFamily="30" charset="-128"/>
                <a:cs typeface="ＭＳ Ｐゴシック" pitchFamily="30" charset="-128"/>
              </a:rPr>
              <a:t>nde</a:t>
            </a:r>
            <a:r>
              <a:rPr lang="es-VE" noProof="0" dirty="0">
                <a:latin typeface="Arial" pitchFamily="30" charset="0"/>
                <a:ea typeface="ＭＳ Ｐゴシック" pitchFamily="30" charset="-128"/>
                <a:cs typeface="ＭＳ Ｐゴシック" pitchFamily="30" charset="-128"/>
              </a:rPr>
              <a:t> usted invoca sus derechos! </a:t>
            </a:r>
            <a:r>
              <a:rPr lang="en-US" sz="1200" b="0" i="0" kern="1200" dirty="0">
                <a:solidFill>
                  <a:schemeClr val="tx1"/>
                </a:solidFill>
                <a:effectLst/>
                <a:latin typeface="+mn-lt"/>
                <a:ea typeface="+mn-ea"/>
                <a:cs typeface="+mn-cs"/>
              </a:rPr>
              <a:t>¡</a:t>
            </a:r>
            <a:r>
              <a:rPr lang="es-VE" noProof="0" dirty="0">
                <a:latin typeface="Arial" pitchFamily="30" charset="0"/>
                <a:ea typeface="ＭＳ Ｐゴシック" pitchFamily="30" charset="-128"/>
                <a:cs typeface="ＭＳ Ｐゴシック" pitchFamily="30" charset="-128"/>
              </a:rPr>
              <a:t>Hágalo! </a:t>
            </a:r>
            <a:endParaRPr lang="es-VE" noProof="0"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7797925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38</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n-US" dirty="0">
              <a:solidFill>
                <a:srgbClr val="161616"/>
              </a:solidFill>
              <a:latin typeface="Abadi MT Condensed Extra Bold" charset="0"/>
            </a:endParaRPr>
          </a:p>
        </p:txBody>
      </p:sp>
    </p:spTree>
    <p:extLst>
      <p:ext uri="{BB962C8B-B14F-4D97-AF65-F5344CB8AC3E}">
        <p14:creationId xmlns:p14="http://schemas.microsoft.com/office/powerpoint/2010/main" val="420079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4</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s-VE" noProof="0" dirty="0">
              <a:latin typeface="Arial" pitchFamily="30" charset="0"/>
              <a:ea typeface="ＭＳ Ｐゴシック" pitchFamily="30" charset="-128"/>
              <a:cs typeface="ＭＳ Ｐゴシック" pitchFamily="30" charset="-128"/>
            </a:endParaRPr>
          </a:p>
        </p:txBody>
      </p:sp>
    </p:spTree>
    <p:extLst>
      <p:ext uri="{BB962C8B-B14F-4D97-AF65-F5344CB8AC3E}">
        <p14:creationId xmlns:p14="http://schemas.microsoft.com/office/powerpoint/2010/main" val="2650636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5</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s-VE" noProof="0" dirty="0">
              <a:latin typeface="Arial" pitchFamily="30" charset="0"/>
              <a:ea typeface="ＭＳ Ｐゴシック" pitchFamily="30" charset="-128"/>
              <a:cs typeface="ＭＳ Ｐゴシック" pitchFamily="30" charset="-128"/>
            </a:endParaRPr>
          </a:p>
        </p:txBody>
      </p:sp>
    </p:spTree>
    <p:extLst>
      <p:ext uri="{BB962C8B-B14F-4D97-AF65-F5344CB8AC3E}">
        <p14:creationId xmlns:p14="http://schemas.microsoft.com/office/powerpoint/2010/main" val="4067874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n-US" dirty="0">
              <a:solidFill>
                <a:srgbClr val="161616"/>
              </a:solidFill>
              <a:latin typeface="Abadi MT Condensed Extra Bold" charset="0"/>
            </a:endParaRPr>
          </a:p>
        </p:txBody>
      </p:sp>
    </p:spTree>
    <p:extLst>
      <p:ext uri="{BB962C8B-B14F-4D97-AF65-F5344CB8AC3E}">
        <p14:creationId xmlns:p14="http://schemas.microsoft.com/office/powerpoint/2010/main" val="2832166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7</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n-US" dirty="0">
              <a:solidFill>
                <a:srgbClr val="161616"/>
              </a:solidFill>
              <a:latin typeface="Abadi MT Condensed Extra Bold" charset="0"/>
            </a:endParaRPr>
          </a:p>
        </p:txBody>
      </p:sp>
    </p:spTree>
    <p:extLst>
      <p:ext uri="{BB962C8B-B14F-4D97-AF65-F5344CB8AC3E}">
        <p14:creationId xmlns:p14="http://schemas.microsoft.com/office/powerpoint/2010/main" val="2581738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8</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s-VE" noProof="0" dirty="0">
              <a:latin typeface="Arial" pitchFamily="30" charset="0"/>
              <a:ea typeface="ＭＳ Ｐゴシック" pitchFamily="30" charset="-128"/>
              <a:cs typeface="ＭＳ Ｐゴシック" pitchFamily="30" charset="-128"/>
            </a:endParaRPr>
          </a:p>
          <a:p>
            <a:pPr eaLnBrk="1" hangingPunct="1"/>
            <a:endParaRPr lang="es-VE" noProof="0" dirty="0">
              <a:latin typeface="Arial" pitchFamily="30" charset="0"/>
              <a:ea typeface="ＭＳ Ｐゴシック" pitchFamily="30" charset="-128"/>
              <a:cs typeface="ＭＳ Ｐゴシック" pitchFamily="30" charset="-128"/>
            </a:endParaRPr>
          </a:p>
        </p:txBody>
      </p:sp>
    </p:spTree>
    <p:extLst>
      <p:ext uri="{BB962C8B-B14F-4D97-AF65-F5344CB8AC3E}">
        <p14:creationId xmlns:p14="http://schemas.microsoft.com/office/powerpoint/2010/main" val="2214915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749E633-4D44-E444-ACC4-C3C01EDD29D5}" type="slidenum">
              <a:rPr lang="en-US"/>
              <a:pPr/>
              <a:t>9</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s-CL" noProof="0" dirty="0">
                <a:latin typeface="Arial" pitchFamily="30" charset="0"/>
                <a:ea typeface="ＭＳ Ｐゴシック" pitchFamily="30" charset="-128"/>
                <a:cs typeface="ＭＳ Ｐゴシック" pitchFamily="30" charset="-128"/>
              </a:rPr>
              <a:t>Inmigración y Aduanas </a:t>
            </a:r>
            <a:r>
              <a:rPr lang="en-US" dirty="0">
                <a:latin typeface="Arial" pitchFamily="30" charset="0"/>
                <a:ea typeface="ＭＳ Ｐゴシック" pitchFamily="30" charset="-128"/>
                <a:cs typeface="ＭＳ Ｐゴシック" pitchFamily="30" charset="-128"/>
              </a:rPr>
              <a:t>(ICE)</a:t>
            </a:r>
          </a:p>
          <a:p>
            <a:pPr eaLnBrk="1" hangingPunct="1"/>
            <a:r>
              <a:rPr lang="en-US" dirty="0">
                <a:latin typeface="Arial" pitchFamily="30" charset="0"/>
                <a:ea typeface="ＭＳ Ｐゴシック" pitchFamily="30" charset="-128"/>
                <a:cs typeface="ＭＳ Ｐゴシック" pitchFamily="30" charset="-128"/>
              </a:rPr>
              <a:t>-L@s </a:t>
            </a:r>
            <a:r>
              <a:rPr lang="en-US" dirty="0" err="1">
                <a:latin typeface="Arial" pitchFamily="30" charset="0"/>
                <a:ea typeface="ＭＳ Ｐゴシック" pitchFamily="30" charset="-128"/>
                <a:cs typeface="ＭＳ Ｐゴシック" pitchFamily="30" charset="-128"/>
              </a:rPr>
              <a:t>inmigrantes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tienen</a:t>
            </a:r>
            <a:r>
              <a:rPr lang="en-US" dirty="0">
                <a:latin typeface="Arial" pitchFamily="30" charset="0"/>
                <a:ea typeface="ＭＳ Ｐゴシック" pitchFamily="30" charset="-128"/>
                <a:cs typeface="ＭＳ Ｐゴシック" pitchFamily="30" charset="-128"/>
              </a:rPr>
              <a:t> los </a:t>
            </a:r>
            <a:r>
              <a:rPr lang="en-US" dirty="0" err="1">
                <a:latin typeface="Arial" pitchFamily="30" charset="0"/>
                <a:ea typeface="ＭＳ Ｐゴシック" pitchFamily="30" charset="-128"/>
                <a:cs typeface="ＭＳ Ｐゴシック" pitchFamily="30" charset="-128"/>
              </a:rPr>
              <a:t>mismos</a:t>
            </a:r>
            <a:r>
              <a:rPr lang="en-US" dirty="0">
                <a:latin typeface="Arial" pitchFamily="30" charset="0"/>
                <a:ea typeface="ＭＳ Ｐゴシック" pitchFamily="30" charset="-128"/>
                <a:cs typeface="ＭＳ Ｐゴシック" pitchFamily="30" charset="-128"/>
              </a:rPr>
              <a:t> derechos que </a:t>
            </a:r>
            <a:r>
              <a:rPr lang="en-US" dirty="0" err="1">
                <a:latin typeface="Arial" pitchFamily="30" charset="0"/>
                <a:ea typeface="ＭＳ Ｐゴシック" pitchFamily="30" charset="-128"/>
                <a:cs typeface="ＭＳ Ｐゴシック" pitchFamily="30" charset="-128"/>
              </a:rPr>
              <a:t>l@s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ciudadan@s</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no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responder ninguna pregunta de ningún oficial </a:t>
            </a:r>
            <a:r>
              <a:rPr lang="en-US" dirty="0">
                <a:latin typeface="Arial" pitchFamily="30" charset="0"/>
                <a:ea typeface="ＭＳ Ｐゴシック" pitchFamily="30" charset="-128"/>
                <a:cs typeface="ＭＳ Ｐゴシック" pitchFamily="30" charset="-128"/>
              </a:rPr>
              <a:t>de ICE – s</a:t>
            </a:r>
            <a:r>
              <a:rPr lang="es-CL" sz="1200" dirty="0" err="1">
                <a:solidFill>
                  <a:srgbClr val="161616"/>
                </a:solidFill>
                <a:latin typeface="Abadi MT Condensed Extra Bold"/>
              </a:rPr>
              <a:t>ó</a:t>
            </a:r>
            <a:r>
              <a:rPr lang="en-US" dirty="0">
                <a:latin typeface="Arial" pitchFamily="30" charset="0"/>
                <a:ea typeface="ＭＳ Ｐゴシック" pitchFamily="30" charset="-128"/>
                <a:cs typeface="ＭＳ Ｐゴシック" pitchFamily="30" charset="-128"/>
              </a:rPr>
              <a:t>lo de un </a:t>
            </a:r>
            <a:r>
              <a:rPr lang="en-US" dirty="0" err="1">
                <a:latin typeface="Arial" pitchFamily="30" charset="0"/>
                <a:ea typeface="ＭＳ Ｐゴシック" pitchFamily="30" charset="-128"/>
                <a:cs typeface="ＭＳ Ｐゴシック" pitchFamily="30" charset="-128"/>
              </a:rPr>
              <a:t>juez</a:t>
            </a:r>
            <a:r>
              <a:rPr lang="en-US" dirty="0">
                <a:latin typeface="Arial" pitchFamily="30" charset="0"/>
                <a:ea typeface="ＭＳ Ｐゴシック" pitchFamily="30" charset="-128"/>
                <a:cs typeface="ＭＳ Ｐゴシック" pitchFamily="30" charset="-128"/>
              </a:rPr>
              <a:t>.</a:t>
            </a:r>
          </a:p>
          <a:p>
            <a:pPr eaLnBrk="1" hangingPunct="1"/>
            <a:r>
              <a:rPr lang="en-US" dirty="0">
                <a:latin typeface="Arial" pitchFamily="30" charset="0"/>
                <a:ea typeface="ＭＳ Ｐゴシック" pitchFamily="30" charset="-128"/>
                <a:cs typeface="ＭＳ Ｐゴシック" pitchFamily="30" charset="-128"/>
              </a:rPr>
              <a:t>-</a:t>
            </a:r>
            <a:r>
              <a:rPr lang="en-US" dirty="0" err="1">
                <a:latin typeface="Arial" pitchFamily="30" charset="0"/>
                <a:ea typeface="ＭＳ Ｐゴシック" pitchFamily="30" charset="-128"/>
                <a:cs typeface="ＭＳ Ｐゴシック" pitchFamily="30" charset="-128"/>
              </a:rPr>
              <a:t>Usted</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nunca</a:t>
            </a:r>
            <a:r>
              <a:rPr lang="en-US" dirty="0">
                <a:latin typeface="Arial" pitchFamily="30" charset="0"/>
                <a:ea typeface="ＭＳ Ｐゴシック" pitchFamily="30" charset="-128"/>
                <a:cs typeface="ＭＳ Ｐゴシック" pitchFamily="30" charset="-128"/>
              </a:rPr>
              <a:t> </a:t>
            </a:r>
            <a:r>
              <a:rPr lang="en-US" dirty="0" err="1">
                <a:latin typeface="Arial" pitchFamily="30" charset="0"/>
                <a:ea typeface="ＭＳ Ｐゴシック" pitchFamily="30" charset="-128"/>
                <a:cs typeface="ＭＳ Ｐゴシック" pitchFamily="30" charset="-128"/>
              </a:rPr>
              <a:t>tiene</a:t>
            </a:r>
            <a:r>
              <a:rPr lang="en-US" dirty="0">
                <a:latin typeface="Arial" pitchFamily="30" charset="0"/>
                <a:ea typeface="ＭＳ Ｐゴシック" pitchFamily="30" charset="-128"/>
                <a:cs typeface="ＭＳ Ｐゴシック" pitchFamily="30" charset="-128"/>
              </a:rPr>
              <a:t> que </a:t>
            </a:r>
            <a:r>
              <a:rPr lang="es-CL" noProof="0" dirty="0">
                <a:latin typeface="Arial" pitchFamily="30" charset="0"/>
                <a:ea typeface="ＭＳ Ｐゴシック" pitchFamily="30" charset="-128"/>
                <a:cs typeface="ＭＳ Ｐゴシック" pitchFamily="30" charset="-128"/>
              </a:rPr>
              <a:t>revelar su país de origen ni tampoco su estatus de ciudadanía; sin embargo, si está aquí de forma legal, tiene que llevar sus documentos de ciudadanía consigo. Si no los tiene, </a:t>
            </a:r>
            <a:r>
              <a:rPr lang="es-VE" sz="1200" dirty="0">
                <a:solidFill>
                  <a:srgbClr val="161616"/>
                </a:solidFill>
                <a:latin typeface="Abadi MT Condensed Extra Bold"/>
              </a:rPr>
              <a:t>é</a:t>
            </a:r>
            <a:r>
              <a:rPr lang="es-CL" noProof="0" dirty="0" err="1">
                <a:latin typeface="Arial" pitchFamily="30" charset="0"/>
                <a:ea typeface="ＭＳ Ｐゴシック" pitchFamily="30" charset="-128"/>
                <a:cs typeface="ＭＳ Ｐゴシック" pitchFamily="30" charset="-128"/>
              </a:rPr>
              <a:t>sto</a:t>
            </a:r>
            <a:r>
              <a:rPr lang="es-CL" noProof="0" dirty="0">
                <a:latin typeface="Arial" pitchFamily="30" charset="0"/>
                <a:ea typeface="ＭＳ Ｐゴシック" pitchFamily="30" charset="-128"/>
                <a:cs typeface="ＭＳ Ｐゴシック" pitchFamily="30" charset="-128"/>
              </a:rPr>
              <a:t> podría ser causa de una detención más alargada. </a:t>
            </a:r>
          </a:p>
          <a:p>
            <a:pPr eaLnBrk="1" hangingPunct="1"/>
            <a:endParaRPr lang="es-CL" noProof="0" dirty="0">
              <a:latin typeface="Arial" pitchFamily="30" charset="0"/>
              <a:ea typeface="ＭＳ Ｐゴシック" pitchFamily="30" charset="-128"/>
              <a:cs typeface="ＭＳ Ｐゴシック" pitchFamily="30" charset="-128"/>
            </a:endParaRPr>
          </a:p>
          <a:p>
            <a:pPr eaLnBrk="1" hangingPunct="1"/>
            <a:r>
              <a:rPr lang="es-CL" b="1" noProof="0" dirty="0">
                <a:latin typeface="Arial" pitchFamily="30" charset="0"/>
                <a:ea typeface="ＭＳ Ｐゴシック" pitchFamily="30" charset="-128"/>
                <a:cs typeface="ＭＳ Ｐゴシック" pitchFamily="30" charset="-128"/>
              </a:rPr>
              <a:t>-ICE NO PUEDE ENTRAR EN SU CASA SIN SU PERMISO. USTED NO TIENE QUE CONTESTAR NI ABRIR LA PUERTA NI TAMPOCO HABLAR CON UN OFICIAL DE ICE. </a:t>
            </a:r>
          </a:p>
          <a:p>
            <a:pPr eaLnBrk="1" hangingPunct="1"/>
            <a:r>
              <a:rPr lang="es-CL" b="0" noProof="0" dirty="0">
                <a:latin typeface="Arial" pitchFamily="30" charset="0"/>
                <a:ea typeface="ＭＳ Ｐゴシック" pitchFamily="30" charset="-128"/>
                <a:cs typeface="ＭＳ Ｐゴシック" pitchFamily="30" charset="-128"/>
              </a:rPr>
              <a:t>-Use a </a:t>
            </a:r>
            <a:r>
              <a:rPr lang="es-CL" b="0" noProof="0" dirty="0" err="1">
                <a:latin typeface="Arial" pitchFamily="30" charset="0"/>
                <a:ea typeface="ＭＳ Ｐゴシック" pitchFamily="30" charset="-128"/>
                <a:cs typeface="ＭＳ Ｐゴシック" pitchFamily="30" charset="-128"/>
              </a:rPr>
              <a:t>traductor@s</a:t>
            </a:r>
            <a:r>
              <a:rPr lang="es-CL" b="0" noProof="0" dirty="0">
                <a:latin typeface="Arial" pitchFamily="30" charset="0"/>
                <a:ea typeface="ＭＳ Ｐゴシック" pitchFamily="30" charset="-128"/>
                <a:cs typeface="ＭＳ Ｐゴシック" pitchFamily="30" charset="-128"/>
              </a:rPr>
              <a:t>, dígales a </a:t>
            </a:r>
            <a:r>
              <a:rPr lang="es-CL" b="0" noProof="0" dirty="0" err="1">
                <a:latin typeface="Arial" pitchFamily="30" charset="0"/>
                <a:ea typeface="ＭＳ Ｐゴシック" pitchFamily="30" charset="-128"/>
                <a:cs typeface="ＭＳ Ｐゴシック" pitchFamily="30" charset="-128"/>
              </a:rPr>
              <a:t>l@s</a:t>
            </a:r>
            <a:r>
              <a:rPr lang="es-CL" b="0" noProof="0" dirty="0">
                <a:latin typeface="Arial" pitchFamily="30" charset="0"/>
                <a:ea typeface="ＭＳ Ｐゴシック" pitchFamily="30" charset="-128"/>
                <a:cs typeface="ＭＳ Ｐゴシック" pitchFamily="30" charset="-128"/>
              </a:rPr>
              <a:t> oficiales de ICE que le consigan un traductor certificado, no cuente con oficiales ni con familiares para traducir información legal muy importante bajo circunstancias estresantes. </a:t>
            </a:r>
            <a:endParaRPr lang="en-US" b="0" dirty="0">
              <a:latin typeface="Arial" pitchFamily="30" charset="0"/>
              <a:ea typeface="ＭＳ Ｐゴシック" pitchFamily="30" charset="-128"/>
              <a:cs typeface="ＭＳ Ｐゴシック" pitchFamily="30" charset="-128"/>
            </a:endParaRPr>
          </a:p>
          <a:p>
            <a:pPr eaLnBrk="1" hangingPunct="1"/>
            <a:r>
              <a:rPr lang="en-US" dirty="0">
                <a:latin typeface="Arial" pitchFamily="30" charset="0"/>
                <a:ea typeface="ＭＳ Ｐゴシック" pitchFamily="30" charset="-128"/>
                <a:cs typeface="ＭＳ Ｐゴシック" pitchFamily="30" charset="-128"/>
              </a:rPr>
              <a:t>-</a:t>
            </a:r>
            <a:r>
              <a:rPr lang="es-CL" noProof="0" dirty="0">
                <a:latin typeface="Arial" pitchFamily="30" charset="0"/>
                <a:ea typeface="ＭＳ Ｐゴシック" pitchFamily="30" charset="-128"/>
                <a:cs typeface="ＭＳ Ｐゴシック" pitchFamily="30" charset="-128"/>
              </a:rPr>
              <a:t>Según</a:t>
            </a:r>
            <a:r>
              <a:rPr lang="en-US" dirty="0">
                <a:latin typeface="Arial" pitchFamily="30" charset="0"/>
                <a:ea typeface="ＭＳ Ｐゴシック" pitchFamily="30" charset="-128"/>
                <a:cs typeface="ＭＳ Ｐゴシック" pitchFamily="30" charset="-128"/>
              </a:rPr>
              <a:t> la ley “real ID</a:t>
            </a:r>
            <a:r>
              <a:rPr lang="es-VE" noProof="0" dirty="0">
                <a:latin typeface="Arial" pitchFamily="30" charset="0"/>
                <a:ea typeface="ＭＳ Ｐゴシック" pitchFamily="30" charset="-128"/>
                <a:cs typeface="ＭＳ Ｐゴシック" pitchFamily="30" charset="-128"/>
              </a:rPr>
              <a:t>,” si usted no tiene documentos, ya no puede conseguir una licencia de conducir. </a:t>
            </a:r>
          </a:p>
          <a:p>
            <a:pPr eaLnBrk="1" hangingPunct="1"/>
            <a:r>
              <a:rPr lang="es-VE" noProof="0" dirty="0">
                <a:latin typeface="Arial" pitchFamily="30" charset="0"/>
                <a:ea typeface="ＭＳ Ｐゴシック" pitchFamily="30" charset="-128"/>
                <a:cs typeface="ＭＳ Ｐゴシック" pitchFamily="30" charset="-128"/>
              </a:rPr>
              <a:t>-Otra vez, no firme ningún papel. Si usted firma una renuncia, puede ser deportad@ sin haber visto nunca a un abogado. Asegúrese de que todos los documentos le sean leídos por un </a:t>
            </a:r>
            <a:r>
              <a:rPr lang="es-VE" noProof="0" dirty="0" err="1">
                <a:latin typeface="Arial" pitchFamily="30" charset="0"/>
                <a:ea typeface="ＭＳ Ｐゴシック" pitchFamily="30" charset="-128"/>
                <a:cs typeface="ＭＳ Ｐゴシック" pitchFamily="30" charset="-128"/>
              </a:rPr>
              <a:t>int</a:t>
            </a:r>
            <a:r>
              <a:rPr lang="es-VE" sz="1200" dirty="0">
                <a:solidFill>
                  <a:srgbClr val="161616"/>
                </a:solidFill>
                <a:latin typeface="Abadi MT Condensed Extra Bold"/>
              </a:rPr>
              <a:t>é</a:t>
            </a:r>
            <a:r>
              <a:rPr lang="es-VE" noProof="0" dirty="0" err="1">
                <a:latin typeface="Arial" pitchFamily="30" charset="0"/>
                <a:ea typeface="ＭＳ Ｐゴシック" pitchFamily="30" charset="-128"/>
                <a:cs typeface="ＭＳ Ｐゴシック" pitchFamily="30" charset="-128"/>
              </a:rPr>
              <a:t>rprete</a:t>
            </a:r>
            <a:r>
              <a:rPr lang="es-VE" noProof="0" dirty="0">
                <a:latin typeface="Arial" pitchFamily="30" charset="0"/>
                <a:ea typeface="ＭＳ Ｐゴシック" pitchFamily="30" charset="-128"/>
                <a:cs typeface="ＭＳ Ｐゴシック" pitchFamily="30" charset="-128"/>
              </a:rPr>
              <a:t> jurado. No cuente con oficiales ni con familiares para traducir información legal que es importante y, muchas veces, complicada. </a:t>
            </a:r>
          </a:p>
          <a:p>
            <a:pPr eaLnBrk="1" hangingPunct="1"/>
            <a:endParaRPr lang="en-US" dirty="0">
              <a:solidFill>
                <a:srgbClr val="161616"/>
              </a:solidFill>
              <a:latin typeface="Abadi MT Condensed Extra Bold" charset="0"/>
            </a:endParaRPr>
          </a:p>
        </p:txBody>
      </p:sp>
    </p:spTree>
    <p:extLst>
      <p:ext uri="{BB962C8B-B14F-4D97-AF65-F5344CB8AC3E}">
        <p14:creationId xmlns:p14="http://schemas.microsoft.com/office/powerpoint/2010/main" val="1042038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404459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67985278-02BE-48FD-9B96-2B9F0CC93677}" type="datetimeFigureOut">
              <a:rPr lang="en-US" smtClean="0"/>
              <a:pPr/>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951539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1920755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362288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173481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2496933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2545495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304544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371610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95389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85278-02BE-48FD-9B96-2B9F0CC93677}"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405038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985278-02BE-48FD-9B96-2B9F0CC93677}"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150382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985278-02BE-48FD-9B96-2B9F0CC93677}" type="datetimeFigureOut">
              <a:rPr lang="en-US" smtClean="0"/>
              <a:pPr/>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13100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p>
        </p:txBody>
      </p:sp>
      <p:sp>
        <p:nvSpPr>
          <p:cNvPr id="3" name="Date Placeholder 2"/>
          <p:cNvSpPr>
            <a:spLocks noGrp="1"/>
          </p:cNvSpPr>
          <p:nvPr>
            <p:ph type="dt" sz="half" idx="10"/>
          </p:nvPr>
        </p:nvSpPr>
        <p:spPr/>
        <p:txBody>
          <a:bodyPr/>
          <a:lstStyle/>
          <a:p>
            <a:fld id="{67985278-02BE-48FD-9B96-2B9F0CC93677}" type="datetimeFigureOut">
              <a:rPr lang="en-US" smtClean="0"/>
              <a:pPr/>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41800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85278-02BE-48FD-9B96-2B9F0CC93677}" type="datetimeFigureOut">
              <a:rPr lang="en-US" smtClean="0"/>
              <a:pPr/>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4256830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85278-02BE-48FD-9B96-2B9F0CC93677}"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85378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85278-02BE-48FD-9B96-2B9F0CC93677}" type="datetimeFigureOut">
              <a:rPr lang="en-US" smtClean="0"/>
              <a:pPr/>
              <a:t>5/23/2020</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BDEF4AF5-D47C-415D-B80D-82F5EB47394A}" type="slidenum">
              <a:rPr lang="en-US" smtClean="0"/>
              <a:pPr/>
              <a:t>‹#›</a:t>
            </a:fld>
            <a:endParaRPr lang="en-US"/>
          </a:p>
        </p:txBody>
      </p:sp>
    </p:spTree>
    <p:extLst>
      <p:ext uri="{BB962C8B-B14F-4D97-AF65-F5344CB8AC3E}">
        <p14:creationId xmlns:p14="http://schemas.microsoft.com/office/powerpoint/2010/main" val="394220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7985278-02BE-48FD-9B96-2B9F0CC93677}" type="datetimeFigureOut">
              <a:rPr lang="en-US" smtClean="0"/>
              <a:pPr/>
              <a:t>5/23/2020</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DEF4AF5-D47C-415D-B80D-82F5EB47394A}" type="slidenum">
              <a:rPr lang="en-US" smtClean="0"/>
              <a:pPr/>
              <a:t>‹#›</a:t>
            </a:fld>
            <a:endParaRPr lang="en-US"/>
          </a:p>
        </p:txBody>
      </p:sp>
    </p:spTree>
    <p:extLst>
      <p:ext uri="{BB962C8B-B14F-4D97-AF65-F5344CB8AC3E}">
        <p14:creationId xmlns:p14="http://schemas.microsoft.com/office/powerpoint/2010/main" val="3016970815"/>
      </p:ext>
    </p:extLst>
  </p:cSld>
  <p:clrMap bg1="dk1" tx1="lt1" bg2="dk2" tx2="lt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 id="2147484069" r:id="rId13"/>
    <p:sldLayoutId id="2147484070" r:id="rId14"/>
    <p:sldLayoutId id="2147484071" r:id="rId15"/>
    <p:sldLayoutId id="2147484072" r:id="rId16"/>
    <p:sldLayoutId id="214748407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8" Type="http://schemas.openxmlformats.org/officeDocument/2006/relationships/hyperlink" Target="https://policecomplaints.dc.gov/" TargetMode="External"/><Relationship Id="rId3" Type="http://schemas.openxmlformats.org/officeDocument/2006/relationships/image" Target="../media/image2.png"/><Relationship Id="rId7" Type="http://schemas.openxmlformats.org/officeDocument/2006/relationships/hyperlink" Target="http://www.law4blacklivesdc.com/contact-us"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s://www.acludc.org/covid-19-and-rights-all-dc-residents" TargetMode="External"/><Relationship Id="rId5" Type="http://schemas.openxmlformats.org/officeDocument/2006/relationships/hyperlink" Target="https://www.acludc.org/HELP" TargetMode="External"/><Relationship Id="rId10" Type="http://schemas.openxmlformats.org/officeDocument/2006/relationships/image" Target="../media/image1.png"/><Relationship Id="rId4" Type="http://schemas.openxmlformats.org/officeDocument/2006/relationships/hyperlink" Target="https://www.washlaw.org/who-we-serve/get-legal-help/" TargetMode="External"/><Relationship Id="rId9" Type="http://schemas.openxmlformats.org/officeDocument/2006/relationships/hyperlink" Target="https://www.aclu-md.org/es/node/817"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ayor.dc.gov/release/mayor-bowser-issues-stay-home-ord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971" y="2471980"/>
            <a:ext cx="6872207" cy="2895600"/>
          </a:xfrm>
        </p:spPr>
        <p:txBody>
          <a:bodyPr>
            <a:normAutofit fontScale="90000"/>
          </a:bodyPr>
          <a:lstStyle/>
          <a:p>
            <a:r>
              <a:rPr lang="es-VE" dirty="0"/>
              <a:t>Covid-19: </a:t>
            </a:r>
            <a:r>
              <a:rPr lang="es-VE" dirty="0" err="1"/>
              <a:t>Capacitaci</a:t>
            </a:r>
            <a:r>
              <a:rPr lang="en-US" dirty="0"/>
              <a:t>Ó</a:t>
            </a:r>
            <a:r>
              <a:rPr lang="es-VE" dirty="0"/>
              <a:t>n para conocer sus derechos</a:t>
            </a:r>
            <a:br>
              <a:rPr lang="es-VE" dirty="0">
                <a:solidFill>
                  <a:srgbClr val="FF0000"/>
                </a:solidFill>
              </a:rPr>
            </a:br>
            <a:br>
              <a:rPr lang="es-VE" dirty="0">
                <a:solidFill>
                  <a:srgbClr val="FF0000"/>
                </a:solidFill>
              </a:rPr>
            </a:br>
            <a:endParaRPr lang="es-VE" sz="3200" dirty="0">
              <a:solidFill>
                <a:srgbClr val="FF0000"/>
              </a:solidFill>
            </a:endParaRPr>
          </a:p>
        </p:txBody>
      </p:sp>
      <p:pic>
        <p:nvPicPr>
          <p:cNvPr id="1026" name="Picture 2" descr="Black WLC Logo"/>
          <p:cNvPicPr>
            <a:picLocks noChangeAspect="1" noChangeArrowheads="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1434550" y="680080"/>
            <a:ext cx="6353198" cy="8679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524402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r>
              <a:rPr lang="es-CL" b="1" dirty="0">
                <a:latin typeface="Abadi MT Condensed Extra Bold"/>
              </a:rPr>
              <a:t>Orden “quedarse en casa”: actividades admisibles en DC</a:t>
            </a:r>
            <a:endParaRPr lang="es-CL" dirty="0">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fontScale="77500" lnSpcReduction="20000"/>
          </a:bodyPr>
          <a:lstStyle/>
          <a:p>
            <a:pPr>
              <a:spcAft>
                <a:spcPts val="1600"/>
              </a:spcAft>
            </a:pPr>
            <a:r>
              <a:rPr lang="es-CL" sz="2800" dirty="0">
                <a:solidFill>
                  <a:srgbClr val="161616"/>
                </a:solidFill>
                <a:latin typeface="Abadi MT Condensed Extra Bold"/>
              </a:rPr>
              <a:t>Realizar “actividades esenciales” como obtener atención médica que no se puede proveer por teléfono y obtener alimentos y artículos esenciales del hogar. </a:t>
            </a:r>
          </a:p>
          <a:p>
            <a:pPr>
              <a:spcAft>
                <a:spcPts val="1600"/>
              </a:spcAft>
            </a:pPr>
            <a:r>
              <a:rPr lang="es-CL" sz="2800" dirty="0">
                <a:solidFill>
                  <a:srgbClr val="161616"/>
                </a:solidFill>
                <a:latin typeface="Abadi MT Condensed Extra Bold"/>
              </a:rPr>
              <a:t>Realizar o acceder a funciones esenciales del gobierno</a:t>
            </a:r>
          </a:p>
          <a:p>
            <a:pPr>
              <a:spcAft>
                <a:spcPts val="1600"/>
              </a:spcAft>
            </a:pPr>
            <a:r>
              <a:rPr lang="es-CL" sz="2800" dirty="0">
                <a:solidFill>
                  <a:srgbClr val="161616"/>
                </a:solidFill>
                <a:latin typeface="Abadi MT Condensed Extra Bold"/>
              </a:rPr>
              <a:t>Trabajar en negocios esenciales</a:t>
            </a:r>
          </a:p>
          <a:p>
            <a:pPr>
              <a:spcAft>
                <a:spcPts val="1600"/>
              </a:spcAft>
            </a:pPr>
            <a:r>
              <a:rPr lang="es-CL" sz="2800" dirty="0">
                <a:solidFill>
                  <a:srgbClr val="161616"/>
                </a:solidFill>
                <a:latin typeface="Abadi MT Condensed Extra Bold"/>
              </a:rPr>
              <a:t>Hacer viajes/trayectos esenciales  </a:t>
            </a:r>
            <a:endParaRPr lang="es-CL" sz="2800" dirty="0">
              <a:solidFill>
                <a:srgbClr val="161616"/>
              </a:solidFill>
              <a:latin typeface="Abadi MT Condensed Extra Bold" charset="0"/>
            </a:endParaRPr>
          </a:p>
          <a:p>
            <a:pPr>
              <a:spcAft>
                <a:spcPts val="1600"/>
              </a:spcAft>
            </a:pPr>
            <a:r>
              <a:rPr lang="es-CL" sz="2800" dirty="0">
                <a:solidFill>
                  <a:srgbClr val="161616"/>
                </a:solidFill>
                <a:latin typeface="Abadi MT Condensed Extra Bold"/>
              </a:rPr>
              <a:t>Hacer actividades recreativas admisibles</a:t>
            </a:r>
            <a:endParaRPr lang="es-CL" sz="2800" dirty="0">
              <a:solidFill>
                <a:srgbClr val="161616"/>
              </a:solidFill>
              <a:latin typeface="Abadi MT Condensed Extra Bold" charset="0"/>
            </a:endParaRP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76445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normAutofit/>
          </a:bodyPr>
          <a:lstStyle/>
          <a:p>
            <a:pPr eaLnBrk="1" hangingPunct="1"/>
            <a:r>
              <a:rPr lang="es-VE" b="1" dirty="0">
                <a:latin typeface="Abadi MT Condensed Extra Bold" charset="0"/>
              </a:rPr>
              <a:t>Orden “quedarse en casa”: respuestas de las fuerzas del orden de </a:t>
            </a:r>
            <a:r>
              <a:rPr lang="es-VE" b="1" dirty="0" err="1">
                <a:latin typeface="Abadi MT Condensed Extra Bold" charset="0"/>
              </a:rPr>
              <a:t>dc</a:t>
            </a:r>
            <a:endParaRPr lang="es-VE" dirty="0">
              <a:latin typeface="Abadi MT Condensed Extra Bold" charset="0"/>
            </a:endParaRPr>
          </a:p>
        </p:txBody>
      </p:sp>
      <p:sp>
        <p:nvSpPr>
          <p:cNvPr id="67588" name="Rectangle 3"/>
          <p:cNvSpPr>
            <a:spLocks noGrp="1" noChangeArrowheads="1"/>
          </p:cNvSpPr>
          <p:nvPr>
            <p:ph idx="1"/>
          </p:nvPr>
        </p:nvSpPr>
        <p:spPr>
          <a:xfrm>
            <a:off x="685800" y="1981200"/>
            <a:ext cx="7696200" cy="3200400"/>
          </a:xfrm>
        </p:spPr>
        <p:txBody>
          <a:bodyPr vert="horz" lIns="91440" tIns="45720" rIns="91440" bIns="45720" rtlCol="0" anchor="ctr">
            <a:noAutofit/>
          </a:bodyPr>
          <a:lstStyle/>
          <a:p>
            <a:pPr>
              <a:spcAft>
                <a:spcPts val="1600"/>
              </a:spcAft>
            </a:pPr>
            <a:endParaRPr lang="en-US" sz="1800" dirty="0">
              <a:solidFill>
                <a:srgbClr val="161616"/>
              </a:solidFill>
              <a:latin typeface="Abadi MT Condensed Extra Bold"/>
            </a:endParaRPr>
          </a:p>
          <a:p>
            <a:pPr>
              <a:spcAft>
                <a:spcPts val="1600"/>
              </a:spcAft>
            </a:pPr>
            <a:endParaRPr lang="en-US" sz="1800" dirty="0">
              <a:solidFill>
                <a:srgbClr val="161616"/>
              </a:solidFill>
              <a:latin typeface="Abadi MT Condensed Extra Bold"/>
            </a:endParaRPr>
          </a:p>
          <a:p>
            <a:pPr>
              <a:spcAft>
                <a:spcPts val="1600"/>
              </a:spcAft>
            </a:pPr>
            <a:r>
              <a:rPr lang="es-CL" sz="1800" dirty="0">
                <a:solidFill>
                  <a:srgbClr val="161616"/>
                </a:solidFill>
                <a:latin typeface="Abadi MT Condensed Extra Bold"/>
              </a:rPr>
              <a:t>Departamento de Policía Metropolitana (MPD): </a:t>
            </a:r>
            <a:endParaRPr lang="es-CL" sz="1800" dirty="0">
              <a:solidFill>
                <a:srgbClr val="161616"/>
              </a:solidFill>
              <a:latin typeface="Abadi MT Condensed Extra Bold" charset="0"/>
            </a:endParaRPr>
          </a:p>
          <a:p>
            <a:pPr lvl="1">
              <a:spcAft>
                <a:spcPts val="1600"/>
              </a:spcAft>
            </a:pPr>
            <a:r>
              <a:rPr lang="en-US" dirty="0">
                <a:solidFill>
                  <a:srgbClr val="161616"/>
                </a:solidFill>
                <a:ea typeface="+mn-lt"/>
                <a:cs typeface="+mn-lt"/>
              </a:rPr>
              <a:t>“</a:t>
            </a:r>
            <a:r>
              <a:rPr lang="es-CL" dirty="0">
                <a:solidFill>
                  <a:srgbClr val="161616"/>
                </a:solidFill>
                <a:ea typeface="+mn-lt"/>
                <a:cs typeface="+mn-lt"/>
              </a:rPr>
              <a:t>La implementación de la orden no provee la autoridad para hacer paradas de tránsito sin otra sospecha razonable relacionada con un delito distinto</a:t>
            </a:r>
            <a:r>
              <a:rPr lang="en-US" dirty="0">
                <a:solidFill>
                  <a:srgbClr val="161616"/>
                </a:solidFill>
                <a:ea typeface="+mn-lt"/>
                <a:cs typeface="+mn-lt"/>
              </a:rPr>
              <a:t>."</a:t>
            </a:r>
            <a:endParaRPr lang="en-US" dirty="0">
              <a:solidFill>
                <a:srgbClr val="161616"/>
              </a:solidFill>
              <a:latin typeface="Abadi MT Condensed Extra Bold" charset="0"/>
            </a:endParaRPr>
          </a:p>
          <a:p>
            <a:pPr lvl="1">
              <a:spcAft>
                <a:spcPts val="1600"/>
              </a:spcAft>
            </a:pPr>
            <a:r>
              <a:rPr lang="en-US" dirty="0">
                <a:solidFill>
                  <a:srgbClr val="161616"/>
                </a:solidFill>
                <a:latin typeface="Century Gothic"/>
              </a:rPr>
              <a:t>“El </a:t>
            </a:r>
            <a:r>
              <a:rPr lang="es-CL" dirty="0">
                <a:solidFill>
                  <a:srgbClr val="161616"/>
                </a:solidFill>
                <a:latin typeface="Century Gothic"/>
              </a:rPr>
              <a:t>propósito</a:t>
            </a:r>
            <a:r>
              <a:rPr lang="en-US" dirty="0">
                <a:solidFill>
                  <a:srgbClr val="161616"/>
                </a:solidFill>
                <a:latin typeface="Century Gothic"/>
              </a:rPr>
              <a:t> </a:t>
            </a:r>
            <a:r>
              <a:rPr lang="es-CL" dirty="0">
                <a:solidFill>
                  <a:srgbClr val="161616"/>
                </a:solidFill>
                <a:latin typeface="Century Gothic"/>
              </a:rPr>
              <a:t>de cualquier interacción es asegurar el cumplimiento voluntario, no hacer arrestos."</a:t>
            </a:r>
          </a:p>
          <a:p>
            <a:pPr lvl="1">
              <a:spcAft>
                <a:spcPts val="1600"/>
              </a:spcAft>
            </a:pPr>
            <a:r>
              <a:rPr lang="es-CL" dirty="0">
                <a:solidFill>
                  <a:srgbClr val="161616"/>
                </a:solidFill>
                <a:latin typeface="Century Gothic"/>
              </a:rPr>
              <a:t>Los esfuerzos para buscar el cumplimiento voluntario incluir</a:t>
            </a:r>
            <a:r>
              <a:rPr lang="en-US" dirty="0" err="1">
                <a:solidFill>
                  <a:schemeClr val="bg1"/>
                </a:solidFill>
              </a:rPr>
              <a:t>án</a:t>
            </a:r>
            <a:r>
              <a:rPr lang="es-CL" dirty="0">
                <a:solidFill>
                  <a:srgbClr val="161616"/>
                </a:solidFill>
                <a:latin typeface="Century Gothic"/>
              </a:rPr>
              <a:t> una advertencia dada desde una distancia segura. La advertencia proporcionar</a:t>
            </a:r>
            <a:r>
              <a:rPr lang="en-US" dirty="0">
                <a:solidFill>
                  <a:schemeClr val="bg1"/>
                </a:solidFill>
              </a:rPr>
              <a:t>á</a:t>
            </a:r>
            <a:r>
              <a:rPr lang="es-CL" dirty="0">
                <a:solidFill>
                  <a:srgbClr val="161616"/>
                </a:solidFill>
                <a:latin typeface="Century Gothic"/>
              </a:rPr>
              <a:t> una explicación de la violación de la orden, de c</a:t>
            </a:r>
            <a:r>
              <a:rPr lang="es-CL" dirty="0">
                <a:solidFill>
                  <a:srgbClr val="161616"/>
                </a:solidFill>
                <a:ea typeface="+mn-lt"/>
                <a:cs typeface="+mn-lt"/>
              </a:rPr>
              <a:t>ó</a:t>
            </a:r>
            <a:r>
              <a:rPr lang="es-CL" dirty="0">
                <a:solidFill>
                  <a:srgbClr val="161616"/>
                </a:solidFill>
                <a:latin typeface="Century Gothic"/>
              </a:rPr>
              <a:t>mo la persona puede cumplirla de forma voluntaria, y de que no cumplir podría resultar en un arresto.</a:t>
            </a:r>
            <a:endParaRPr lang="en-US" sz="2800" dirty="0">
              <a:solidFill>
                <a:srgbClr val="161616"/>
              </a:solidFill>
              <a:latin typeface="Abadi MT Condensed Extra Bold" charset="0"/>
            </a:endParaRP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76289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668628" y="990600"/>
            <a:ext cx="7543800" cy="762000"/>
          </a:xfrm>
        </p:spPr>
        <p:txBody>
          <a:bodyPr>
            <a:normAutofit fontScale="90000"/>
          </a:bodyPr>
          <a:lstStyle/>
          <a:p>
            <a:r>
              <a:rPr lang="es-VE" b="1" dirty="0">
                <a:latin typeface="Abadi MT Condensed Extra Bold" charset="0"/>
              </a:rPr>
              <a:t>Cu</a:t>
            </a:r>
            <a:r>
              <a:rPr lang="en-US" b="1" dirty="0">
                <a:latin typeface="Abadi MT Condensed Extra Bold"/>
              </a:rPr>
              <a:t>Á</a:t>
            </a:r>
            <a:r>
              <a:rPr lang="es-VE" b="1" dirty="0">
                <a:latin typeface="Abadi MT Condensed Extra Bold" charset="0"/>
              </a:rPr>
              <a:t>les derechos tengo yo durante el estado de emergencia</a:t>
            </a:r>
          </a:p>
        </p:txBody>
      </p:sp>
      <p:sp>
        <p:nvSpPr>
          <p:cNvPr id="18436" name="Rectangle 3"/>
          <p:cNvSpPr>
            <a:spLocks noGrp="1" noChangeArrowheads="1"/>
          </p:cNvSpPr>
          <p:nvPr>
            <p:ph idx="1"/>
          </p:nvPr>
        </p:nvSpPr>
        <p:spPr>
          <a:xfrm>
            <a:off x="668628" y="1318260"/>
            <a:ext cx="8001000" cy="3962400"/>
          </a:xfrm>
        </p:spPr>
        <p:txBody>
          <a:bodyPr/>
          <a:lstStyle/>
          <a:p>
            <a:pPr eaLnBrk="1" hangingPunct="1">
              <a:lnSpc>
                <a:spcPct val="90000"/>
              </a:lnSpc>
              <a:spcAft>
                <a:spcPts val="1600"/>
              </a:spcAft>
            </a:pPr>
            <a:r>
              <a:rPr lang="es-VE" b="1" dirty="0">
                <a:latin typeface="Abadi MT Condensed Extra Bold" charset="0"/>
              </a:rPr>
              <a:t>Independientemente de si usted es </a:t>
            </a:r>
            <a:r>
              <a:rPr lang="es-VE" b="1" dirty="0" err="1">
                <a:latin typeface="Abadi MT Condensed Extra Bold" charset="0"/>
              </a:rPr>
              <a:t>ciudadan</a:t>
            </a:r>
            <a:r>
              <a:rPr lang="es-VE" b="1" dirty="0">
                <a:latin typeface="Abadi MT Condensed Extra Bold" charset="0"/>
              </a:rPr>
              <a:t>@ o no, tiene estos derechos constitucionales :</a:t>
            </a:r>
          </a:p>
          <a:p>
            <a:pPr eaLnBrk="1" hangingPunct="1">
              <a:lnSpc>
                <a:spcPct val="90000"/>
              </a:lnSpc>
              <a:spcAft>
                <a:spcPts val="1600"/>
              </a:spcAft>
            </a:pPr>
            <a:r>
              <a:rPr lang="es-VE" b="1" dirty="0">
                <a:latin typeface="Abadi MT Condensed Extra Bold" charset="0"/>
              </a:rPr>
              <a:t>El Derecho a Guardar Silencio (5.</a:t>
            </a:r>
            <a:r>
              <a:rPr lang="es-VE" b="1" baseline="30000" dirty="0">
                <a:latin typeface="Abadi MT Condensed Extra Bold" charset="0"/>
              </a:rPr>
              <a:t>a</a:t>
            </a:r>
            <a:r>
              <a:rPr lang="es-VE" b="1" dirty="0">
                <a:latin typeface="Abadi MT Condensed Extra Bold" charset="0"/>
              </a:rPr>
              <a:t> Enmienda)</a:t>
            </a:r>
          </a:p>
          <a:p>
            <a:pPr eaLnBrk="1" hangingPunct="1">
              <a:lnSpc>
                <a:spcPct val="90000"/>
              </a:lnSpc>
              <a:spcAft>
                <a:spcPts val="1600"/>
              </a:spcAft>
            </a:pPr>
            <a:r>
              <a:rPr lang="es-VE" b="1" dirty="0">
                <a:latin typeface="Abadi MT Condensed Extra Bold" charset="0"/>
              </a:rPr>
              <a:t>El Derecho a No Ser </a:t>
            </a:r>
            <a:r>
              <a:rPr lang="es-VE" b="1" dirty="0" err="1">
                <a:latin typeface="Abadi MT Condensed Extra Bold" charset="0"/>
              </a:rPr>
              <a:t>Sometid</a:t>
            </a:r>
            <a:r>
              <a:rPr lang="es-VE" b="1" dirty="0">
                <a:latin typeface="Abadi MT Condensed Extra Bold" charset="0"/>
              </a:rPr>
              <a:t>@ a Registros y Incautaciones/Capturas Irrazonables.” (4.</a:t>
            </a:r>
            <a:r>
              <a:rPr lang="es-VE" b="1" baseline="30000" dirty="0">
                <a:latin typeface="Abadi MT Condensed Extra Bold" charset="0"/>
              </a:rPr>
              <a:t>a</a:t>
            </a:r>
            <a:r>
              <a:rPr lang="es-VE" b="1" dirty="0">
                <a:latin typeface="Abadi MT Condensed Extra Bold" charset="0"/>
              </a:rPr>
              <a:t> enmienda)</a:t>
            </a:r>
          </a:p>
          <a:p>
            <a:pPr eaLnBrk="1" hangingPunct="1">
              <a:lnSpc>
                <a:spcPct val="90000"/>
              </a:lnSpc>
              <a:spcAft>
                <a:spcPts val="1600"/>
              </a:spcAft>
            </a:pPr>
            <a:r>
              <a:rPr lang="es-VE" b="1" dirty="0">
                <a:latin typeface="Abadi MT Condensed Extra Bold" charset="0"/>
              </a:rPr>
              <a:t>El Derecho a Abogar por el Cambio (1</a:t>
            </a:r>
            <a:r>
              <a:rPr lang="es-VE" b="1" baseline="30000" dirty="0">
                <a:latin typeface="Abadi MT Condensed Extra Bold" charset="0"/>
              </a:rPr>
              <a:t>.a</a:t>
            </a:r>
            <a:r>
              <a:rPr lang="es-VE" b="1" dirty="0">
                <a:latin typeface="Abadi MT Condensed Extra Bold" charset="0"/>
              </a:rPr>
              <a:t> enmienda)</a:t>
            </a:r>
            <a:endParaRPr lang="es-VE" b="1" baseline="30000" dirty="0">
              <a:latin typeface="Abadi MT Condensed Extra Bold" charset="0"/>
            </a:endParaRP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159944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04800" y="1066800"/>
            <a:ext cx="8610600" cy="4114800"/>
          </a:xfrm>
        </p:spPr>
        <p:txBody>
          <a:bodyPr>
            <a:normAutofit fontScale="92500"/>
          </a:bodyPr>
          <a:lstStyle/>
          <a:p>
            <a:pPr algn="ctr">
              <a:spcAft>
                <a:spcPts val="1600"/>
              </a:spcAft>
              <a:buNone/>
            </a:pPr>
            <a:r>
              <a:rPr lang="en-US" sz="4000" b="1" dirty="0">
                <a:solidFill>
                  <a:schemeClr val="tx1"/>
                </a:solidFill>
                <a:latin typeface="Abadi MT Condensed Extra Bold" charset="0"/>
              </a:rPr>
              <a:t>LOS DERECHOS CONSTITUTICIONALES NO PUEDEN SER SUSPENDIDOS – INCLUSO DURANTE UN ESTADO DE EMERGENCIA O DE GUERRA – Y NO HAN SIDO SUSPENDIDOS POR LA “LEY PATRIOTA” (“USA PATRIOT ACT”, EN INGL</a:t>
            </a:r>
            <a:r>
              <a:rPr lang="en-US" sz="4000" b="1" dirty="0">
                <a:solidFill>
                  <a:schemeClr val="tx1"/>
                </a:solidFill>
                <a:latin typeface="Abadi MT Condensed Extra Bold"/>
              </a:rPr>
              <a:t>É</a:t>
            </a:r>
            <a:r>
              <a:rPr lang="en-US" sz="4000" b="1" dirty="0">
                <a:solidFill>
                  <a:schemeClr val="tx1"/>
                </a:solidFill>
                <a:latin typeface="Abadi MT Condensed Extra Bold" charset="0"/>
              </a:rPr>
              <a:t>S) NI POR OTRA LEGISLACI</a:t>
            </a:r>
            <a:r>
              <a:rPr lang="en-US" sz="4000" b="1" dirty="0">
                <a:solidFill>
                  <a:schemeClr val="tx1"/>
                </a:solidFill>
                <a:latin typeface="Abadi MT Condensed Extra Bold"/>
              </a:rPr>
              <a:t>Ó</a:t>
            </a:r>
            <a:r>
              <a:rPr lang="en-US" sz="4000" b="1" dirty="0">
                <a:solidFill>
                  <a:schemeClr val="tx1"/>
                </a:solidFill>
                <a:latin typeface="Abadi MT Condensed Extra Bold" charset="0"/>
              </a:rPr>
              <a:t>N RECIENTE! </a:t>
            </a:r>
            <a:endParaRPr lang="en-US" sz="4000" dirty="0">
              <a:solidFill>
                <a:schemeClr val="tx1"/>
              </a:solidFill>
              <a:latin typeface="Abadi MT Condensed Extra Bold" charset="0"/>
            </a:endParaRPr>
          </a:p>
        </p:txBody>
      </p:sp>
      <p:pic>
        <p:nvPicPr>
          <p:cNvPr id="4"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337344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668628" y="990600"/>
            <a:ext cx="7543800" cy="762000"/>
          </a:xfrm>
        </p:spPr>
        <p:txBody>
          <a:bodyPr/>
          <a:lstStyle/>
          <a:p>
            <a:pPr eaLnBrk="1" hangingPunct="1"/>
            <a:r>
              <a:rPr lang="es-CL" b="1">
                <a:latin typeface="Abadi MT Condensed Extra Bold" charset="0"/>
              </a:rPr>
              <a:t>Cosas a recordar</a:t>
            </a:r>
          </a:p>
        </p:txBody>
      </p:sp>
      <p:sp>
        <p:nvSpPr>
          <p:cNvPr id="18436" name="Rectangle 3"/>
          <p:cNvSpPr>
            <a:spLocks noGrp="1" noChangeArrowheads="1"/>
          </p:cNvSpPr>
          <p:nvPr>
            <p:ph idx="1"/>
          </p:nvPr>
        </p:nvSpPr>
        <p:spPr>
          <a:xfrm>
            <a:off x="668628" y="1318260"/>
            <a:ext cx="8001000" cy="3962400"/>
          </a:xfrm>
        </p:spPr>
        <p:txBody>
          <a:bodyPr/>
          <a:lstStyle/>
          <a:p>
            <a:pPr>
              <a:lnSpc>
                <a:spcPct val="90000"/>
              </a:lnSpc>
              <a:spcAft>
                <a:spcPts val="1600"/>
              </a:spcAft>
            </a:pPr>
            <a:r>
              <a:rPr lang="es-VE" b="1" dirty="0">
                <a:latin typeface="Abadi MT Condensed Extra Bold"/>
              </a:rPr>
              <a:t>É</a:t>
            </a:r>
            <a:r>
              <a:rPr lang="es-VE" b="1" dirty="0">
                <a:latin typeface="Abadi MT Condensed Extra Bold" charset="0"/>
              </a:rPr>
              <a:t>stas no son palabras mágicas </a:t>
            </a:r>
          </a:p>
          <a:p>
            <a:pPr eaLnBrk="1" hangingPunct="1">
              <a:lnSpc>
                <a:spcPct val="90000"/>
              </a:lnSpc>
              <a:spcAft>
                <a:spcPts val="1600"/>
              </a:spcAft>
            </a:pPr>
            <a:r>
              <a:rPr lang="es-VE" b="1" dirty="0">
                <a:latin typeface="Abadi MT Condensed Extra Bold" charset="0"/>
              </a:rPr>
              <a:t>La Seguridad Antes Que Nada</a:t>
            </a:r>
          </a:p>
          <a:p>
            <a:pPr eaLnBrk="1" hangingPunct="1">
              <a:lnSpc>
                <a:spcPct val="90000"/>
              </a:lnSpc>
              <a:spcAft>
                <a:spcPts val="1600"/>
              </a:spcAft>
            </a:pPr>
            <a:r>
              <a:rPr lang="es-VE" b="1" dirty="0" err="1">
                <a:latin typeface="Abadi MT Condensed Extra Bold" charset="0"/>
              </a:rPr>
              <a:t>L@s</a:t>
            </a:r>
            <a:r>
              <a:rPr lang="es-VE" b="1" dirty="0">
                <a:latin typeface="Abadi MT Condensed Extra Bold" charset="0"/>
              </a:rPr>
              <a:t> policías van a hacer lo que quieran, independientemente de si es legal o no</a:t>
            </a: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621070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85800" y="685800"/>
            <a:ext cx="7772400" cy="1143000"/>
          </a:xfrm>
        </p:spPr>
        <p:txBody>
          <a:bodyPr/>
          <a:lstStyle/>
          <a:p>
            <a:pPr eaLnBrk="1" hangingPunct="1"/>
            <a:r>
              <a:rPr lang="en-US" b="1" dirty="0">
                <a:latin typeface="Abadi MT Condensed Extra Bold" charset="0"/>
              </a:rPr>
              <a:t>El derecho a </a:t>
            </a:r>
            <a:r>
              <a:rPr lang="en-US" b="1" dirty="0" err="1">
                <a:latin typeface="Abadi MT Condensed Extra Bold" charset="0"/>
              </a:rPr>
              <a:t>guardar</a:t>
            </a:r>
            <a:r>
              <a:rPr lang="en-US" b="1" dirty="0">
                <a:latin typeface="Abadi MT Condensed Extra Bold" charset="0"/>
              </a:rPr>
              <a:t> </a:t>
            </a:r>
            <a:r>
              <a:rPr lang="en-US" b="1" dirty="0" err="1">
                <a:latin typeface="Abadi MT Condensed Extra Bold" charset="0"/>
              </a:rPr>
              <a:t>silencio</a:t>
            </a:r>
            <a:endParaRPr lang="en-US" b="1" dirty="0">
              <a:latin typeface="Abadi MT Condensed Extra Bold" charset="0"/>
            </a:endParaRPr>
          </a:p>
        </p:txBody>
      </p:sp>
      <p:sp>
        <p:nvSpPr>
          <p:cNvPr id="20484" name="Rectangle 3"/>
          <p:cNvSpPr>
            <a:spLocks noGrp="1" noChangeArrowheads="1"/>
          </p:cNvSpPr>
          <p:nvPr>
            <p:ph idx="1"/>
          </p:nvPr>
        </p:nvSpPr>
        <p:spPr>
          <a:xfrm>
            <a:off x="685800" y="2209800"/>
            <a:ext cx="7772400" cy="4114800"/>
          </a:xfrm>
        </p:spPr>
        <p:txBody>
          <a:bodyPr>
            <a:normAutofit/>
          </a:bodyPr>
          <a:lstStyle/>
          <a:p>
            <a:pPr eaLnBrk="1" hangingPunct="1"/>
            <a:r>
              <a:rPr lang="es-VE" dirty="0">
                <a:latin typeface="Abadi MT Condensed Extra Bold" charset="0"/>
              </a:rPr>
              <a:t>La Quinta Enmienda de la Constitución de los EE. UU. les da a </a:t>
            </a:r>
            <a:r>
              <a:rPr lang="es-VE" dirty="0" err="1">
                <a:latin typeface="Abadi MT Condensed Extra Bold" charset="0"/>
              </a:rPr>
              <a:t>tod@s</a:t>
            </a:r>
            <a:r>
              <a:rPr lang="es-VE" dirty="0">
                <a:latin typeface="Abadi MT Condensed Extra Bold" charset="0"/>
              </a:rPr>
              <a:t> el derecho a no responder preguntas hechas por un policía o un agente del gobierno.</a:t>
            </a:r>
            <a:endParaRPr lang="en-US" dirty="0">
              <a:latin typeface="Abadi MT Condensed Extra Bold" charset="0"/>
            </a:endParaRPr>
          </a:p>
          <a:p>
            <a:r>
              <a:rPr lang="en-US" sz="3600" dirty="0">
                <a:latin typeface="Abadi MT Condensed Extra Bold" charset="0"/>
              </a:rPr>
              <a:t>I Choose to Remain Silent (“</a:t>
            </a:r>
            <a:r>
              <a:rPr lang="es-CL" sz="3600" dirty="0">
                <a:latin typeface="Abadi MT Condensed Extra Bold" charset="0"/>
              </a:rPr>
              <a:t>Yo decido guardar silencio”, en inglés)</a:t>
            </a:r>
          </a:p>
          <a:p>
            <a:r>
              <a:rPr lang="en-US" sz="3600" dirty="0">
                <a:latin typeface="Abadi MT Condensed Extra Bold" charset="0"/>
              </a:rPr>
              <a:t>I Choose to Remain Silent</a:t>
            </a:r>
          </a:p>
          <a:p>
            <a:r>
              <a:rPr lang="en-US" sz="3600" dirty="0">
                <a:latin typeface="Abadi MT Condensed Extra Bold" charset="0"/>
              </a:rPr>
              <a:t>I Choose to Remain Silent</a:t>
            </a:r>
          </a:p>
          <a:p>
            <a:pPr eaLnBrk="1" hangingPunct="1"/>
            <a:endParaRPr lang="en-US" dirty="0">
              <a:solidFill>
                <a:srgbClr val="161616"/>
              </a:solidFill>
              <a:latin typeface="Abadi MT Condensed Extra Bold" charset="0"/>
            </a:endParaRPr>
          </a:p>
        </p:txBody>
      </p:sp>
      <p:pic>
        <p:nvPicPr>
          <p:cNvPr id="6"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480519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381000"/>
            <a:ext cx="8839200" cy="1600200"/>
          </a:xfrm>
        </p:spPr>
        <p:txBody>
          <a:bodyPr>
            <a:normAutofit/>
          </a:bodyPr>
          <a:lstStyle/>
          <a:p>
            <a:pPr eaLnBrk="1" hangingPunct="1"/>
            <a:r>
              <a:rPr lang="es-VE" b="1" dirty="0">
                <a:latin typeface="Abadi MT Condensed Extra Bold" charset="0"/>
              </a:rPr>
              <a:t>El derecho a no ser </a:t>
            </a:r>
            <a:r>
              <a:rPr lang="es-VE" b="1" dirty="0" err="1">
                <a:latin typeface="Abadi MT Condensed Extra Bold" charset="0"/>
              </a:rPr>
              <a:t>sometid</a:t>
            </a:r>
            <a:r>
              <a:rPr lang="es-VE" b="1" dirty="0">
                <a:latin typeface="Abadi MT Condensed Extra Bold" charset="0"/>
              </a:rPr>
              <a:t>@ a “registros e incautaciones irrazonables”</a:t>
            </a:r>
          </a:p>
        </p:txBody>
      </p:sp>
      <p:sp>
        <p:nvSpPr>
          <p:cNvPr id="22532" name="Rectangle 3"/>
          <p:cNvSpPr>
            <a:spLocks noGrp="1" noChangeArrowheads="1"/>
          </p:cNvSpPr>
          <p:nvPr>
            <p:ph idx="1"/>
          </p:nvPr>
        </p:nvSpPr>
        <p:spPr>
          <a:xfrm>
            <a:off x="152400" y="2057400"/>
            <a:ext cx="8915400" cy="4191000"/>
          </a:xfrm>
        </p:spPr>
        <p:txBody>
          <a:bodyPr>
            <a:normAutofit lnSpcReduction="10000"/>
          </a:bodyPr>
          <a:lstStyle/>
          <a:p>
            <a:pPr eaLnBrk="1" hangingPunct="1">
              <a:lnSpc>
                <a:spcPct val="90000"/>
              </a:lnSpc>
              <a:spcAft>
                <a:spcPts val="1600"/>
              </a:spcAft>
            </a:pPr>
            <a:r>
              <a:rPr lang="es-CL" sz="2800" dirty="0">
                <a:latin typeface="Abadi MT Condensed Extra Bold" charset="0"/>
              </a:rPr>
              <a:t>Se supone que la 4.</a:t>
            </a:r>
            <a:r>
              <a:rPr lang="es-CL" sz="2800" baseline="30000" dirty="0">
                <a:latin typeface="Abadi MT Condensed Extra Bold" charset="0"/>
              </a:rPr>
              <a:t>a</a:t>
            </a:r>
            <a:r>
              <a:rPr lang="es-CL" sz="2800" dirty="0">
                <a:latin typeface="Abadi MT Condensed Extra Bold" charset="0"/>
              </a:rPr>
              <a:t> enmienda protege su privacidad frente a intrusiones del gobierno.</a:t>
            </a:r>
            <a:r>
              <a:rPr lang="en-US" sz="2800" dirty="0">
                <a:latin typeface="Abadi MT Condensed Extra Bold" charset="0"/>
              </a:rPr>
              <a:t> </a:t>
            </a:r>
          </a:p>
          <a:p>
            <a:pPr eaLnBrk="1" hangingPunct="1">
              <a:lnSpc>
                <a:spcPct val="90000"/>
              </a:lnSpc>
              <a:spcAft>
                <a:spcPts val="1600"/>
              </a:spcAft>
            </a:pPr>
            <a:r>
              <a:rPr lang="es-CL" sz="2800" dirty="0">
                <a:latin typeface="Abadi MT Condensed Extra Bold" charset="0"/>
              </a:rPr>
              <a:t>La policía no l@ puede registrar a usted, sus pertenencias, su hogar, etc. a menos que: </a:t>
            </a:r>
          </a:p>
          <a:p>
            <a:pPr lvl="1" eaLnBrk="1" hangingPunct="1">
              <a:lnSpc>
                <a:spcPct val="90000"/>
              </a:lnSpc>
              <a:spcAft>
                <a:spcPts val="1600"/>
              </a:spcAft>
            </a:pPr>
            <a:r>
              <a:rPr lang="es-CL" sz="2400" dirty="0">
                <a:latin typeface="Abadi MT Condensed Extra Bold" charset="0"/>
              </a:rPr>
              <a:t>Usted consienta (su silencio le da el consentimiento a la policía) </a:t>
            </a:r>
          </a:p>
          <a:p>
            <a:pPr lvl="1" eaLnBrk="1" hangingPunct="1">
              <a:lnSpc>
                <a:spcPct val="90000"/>
              </a:lnSpc>
              <a:spcAft>
                <a:spcPts val="1600"/>
              </a:spcAft>
            </a:pPr>
            <a:r>
              <a:rPr lang="es-CL" sz="2400" dirty="0">
                <a:latin typeface="Abadi MT Condensed Extra Bold" charset="0"/>
              </a:rPr>
              <a:t>La policía consiga una orden de registro</a:t>
            </a:r>
          </a:p>
          <a:p>
            <a:pPr lvl="1" eaLnBrk="1" hangingPunct="1">
              <a:lnSpc>
                <a:spcPct val="90000"/>
              </a:lnSpc>
              <a:spcAft>
                <a:spcPts val="1600"/>
              </a:spcAft>
            </a:pPr>
            <a:r>
              <a:rPr lang="es-CL" sz="2400" dirty="0">
                <a:latin typeface="Abadi MT Condensed Extra Bold" charset="0"/>
              </a:rPr>
              <a:t>O exista una </a:t>
            </a:r>
            <a:r>
              <a:rPr lang="es-VE" sz="2400" dirty="0">
                <a:latin typeface="Abadi MT Condensed Extra Bold" charset="0"/>
              </a:rPr>
              <a:t>excepción al requisito de que tengan una orden de registro</a:t>
            </a:r>
          </a:p>
          <a:p>
            <a:pPr eaLnBrk="1" hangingPunct="1">
              <a:lnSpc>
                <a:spcPct val="90000"/>
              </a:lnSpc>
              <a:spcAft>
                <a:spcPts val="1600"/>
              </a:spcAft>
            </a:pPr>
            <a:endParaRPr lang="en-US" sz="2800" dirty="0">
              <a:latin typeface="Abadi MT Condensed Extra Bold" charset="0"/>
            </a:endParaRP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299023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381000"/>
            <a:ext cx="9144000" cy="1600200"/>
          </a:xfrm>
        </p:spPr>
        <p:txBody>
          <a:bodyPr>
            <a:normAutofit/>
          </a:bodyPr>
          <a:lstStyle/>
          <a:p>
            <a:pPr eaLnBrk="1" hangingPunct="1"/>
            <a:r>
              <a:rPr lang="en-US" b="1" dirty="0">
                <a:latin typeface="Abadi MT Condensed Extra Bold" charset="0"/>
              </a:rPr>
              <a:t>El </a:t>
            </a:r>
            <a:r>
              <a:rPr lang="es-CL" b="1" dirty="0">
                <a:latin typeface="Abadi MT Condensed Extra Bold" charset="0"/>
              </a:rPr>
              <a:t>derecho a no ser </a:t>
            </a:r>
            <a:r>
              <a:rPr lang="es-CL" b="1" dirty="0" err="1">
                <a:latin typeface="Abadi MT Condensed Extra Bold" charset="0"/>
              </a:rPr>
              <a:t>sometid</a:t>
            </a:r>
            <a:r>
              <a:rPr lang="es-CL" b="1" dirty="0">
                <a:latin typeface="Abadi MT Condensed Extra Bold" charset="0"/>
              </a:rPr>
              <a:t>@ a “registros e incautaciones irrazonables”</a:t>
            </a:r>
          </a:p>
        </p:txBody>
      </p:sp>
      <p:sp>
        <p:nvSpPr>
          <p:cNvPr id="22532" name="Rectangle 3"/>
          <p:cNvSpPr>
            <a:spLocks noGrp="1" noChangeArrowheads="1"/>
          </p:cNvSpPr>
          <p:nvPr>
            <p:ph idx="1"/>
          </p:nvPr>
        </p:nvSpPr>
        <p:spPr>
          <a:xfrm>
            <a:off x="152400" y="2209800"/>
            <a:ext cx="8915400" cy="4191000"/>
          </a:xfrm>
        </p:spPr>
        <p:txBody>
          <a:bodyPr>
            <a:normAutofit lnSpcReduction="10000"/>
          </a:bodyPr>
          <a:lstStyle/>
          <a:p>
            <a:pPr eaLnBrk="1" hangingPunct="1">
              <a:lnSpc>
                <a:spcPct val="90000"/>
              </a:lnSpc>
              <a:spcAft>
                <a:spcPts val="1600"/>
              </a:spcAft>
            </a:pPr>
            <a:r>
              <a:rPr lang="es-CL" sz="2800" dirty="0">
                <a:latin typeface="Abadi MT Condensed Extra Bold" charset="0"/>
              </a:rPr>
              <a:t>Sin orden, ni la policía ni </a:t>
            </a:r>
            <a:r>
              <a:rPr lang="es-CL" sz="2800" dirty="0" err="1">
                <a:latin typeface="Abadi MT Condensed Extra Bold" charset="0"/>
              </a:rPr>
              <a:t>l@s</a:t>
            </a:r>
            <a:r>
              <a:rPr lang="es-CL" sz="2800" dirty="0">
                <a:latin typeface="Abadi MT Condensed Extra Bold" charset="0"/>
              </a:rPr>
              <a:t> agentes del gobierno pueden registrar su hogar o su oficina sin su consentimiento, y usted tiene derecho a negarse a </a:t>
            </a:r>
            <a:r>
              <a:rPr lang="es-CL" sz="2800" dirty="0" err="1">
                <a:latin typeface="Abadi MT Condensed Extra Bold" charset="0"/>
              </a:rPr>
              <a:t>dejarl@s</a:t>
            </a:r>
            <a:r>
              <a:rPr lang="es-CL" sz="2800" dirty="0">
                <a:latin typeface="Abadi MT Condensed Extra Bold" charset="0"/>
              </a:rPr>
              <a:t> entrar. Hay excepciones.</a:t>
            </a:r>
            <a:endParaRPr lang="en-US" sz="2800" dirty="0">
              <a:latin typeface="Abadi MT Condensed Extra Bold" charset="0"/>
            </a:endParaRPr>
          </a:p>
          <a:p>
            <a:pPr>
              <a:lnSpc>
                <a:spcPct val="90000"/>
              </a:lnSpc>
              <a:spcAft>
                <a:spcPts val="1600"/>
              </a:spcAft>
            </a:pPr>
            <a:r>
              <a:rPr lang="en-US" sz="2800" dirty="0">
                <a:latin typeface="Abadi MT Condensed Extra Bold" charset="0"/>
              </a:rPr>
              <a:t>I DON’T CONSENT TO THIS SEARCH” (</a:t>
            </a:r>
            <a:r>
              <a:rPr lang="es-CL" sz="2800" dirty="0">
                <a:latin typeface="Abadi MT Condensed Extra Bold" charset="0"/>
              </a:rPr>
              <a:t>“Yo no consiento a este registro”, en </a:t>
            </a:r>
            <a:r>
              <a:rPr lang="es-CL" sz="2800" dirty="0" err="1">
                <a:latin typeface="Abadi MT Condensed Extra Bold" charset="0"/>
              </a:rPr>
              <a:t>ingl</a:t>
            </a:r>
            <a:r>
              <a:rPr lang="es-VE" sz="2800" dirty="0">
                <a:latin typeface="Abadi MT Condensed Extra Bold" charset="0"/>
              </a:rPr>
              <a:t>é</a:t>
            </a:r>
            <a:r>
              <a:rPr lang="es-CL" sz="2800" dirty="0">
                <a:latin typeface="Abadi MT Condensed Extra Bold" charset="0"/>
              </a:rPr>
              <a:t>s) </a:t>
            </a:r>
          </a:p>
          <a:p>
            <a:pPr eaLnBrk="1" hangingPunct="1">
              <a:lnSpc>
                <a:spcPct val="90000"/>
              </a:lnSpc>
              <a:spcAft>
                <a:spcPts val="1600"/>
              </a:spcAft>
            </a:pPr>
            <a:r>
              <a:rPr lang="es-CL" sz="2800" dirty="0">
                <a:latin typeface="Abadi MT Condensed Extra Bold" charset="0"/>
              </a:rPr>
              <a:t>Se tiene que decir en voz alta—su silencio le indica a la policía que usted consiente o acepta lo que están haciendo. </a:t>
            </a:r>
            <a:endParaRPr lang="en-US" sz="2800" dirty="0">
              <a:latin typeface="Abadi MT Condensed Extra Bold" charset="0"/>
            </a:endParaRPr>
          </a:p>
          <a:p>
            <a:pPr eaLnBrk="1" hangingPunct="1">
              <a:lnSpc>
                <a:spcPct val="90000"/>
              </a:lnSpc>
              <a:spcAft>
                <a:spcPts val="1600"/>
              </a:spcAft>
            </a:pPr>
            <a:endParaRPr lang="en-US" sz="2800" dirty="0">
              <a:solidFill>
                <a:srgbClr val="161616"/>
              </a:solidFill>
              <a:latin typeface="Abadi MT Condensed Extra Bold" charset="0"/>
            </a:endParaRP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777779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22531" name="Rectangle 2"/>
          <p:cNvSpPr>
            <a:spLocks noGrp="1" noChangeArrowheads="1"/>
          </p:cNvSpPr>
          <p:nvPr>
            <p:ph type="title"/>
          </p:nvPr>
        </p:nvSpPr>
        <p:spPr>
          <a:xfrm>
            <a:off x="0" y="381000"/>
            <a:ext cx="9144000" cy="1600200"/>
          </a:xfrm>
        </p:spPr>
        <p:txBody>
          <a:bodyPr/>
          <a:lstStyle/>
          <a:p>
            <a:pPr eaLnBrk="1" hangingPunct="1"/>
            <a:r>
              <a:rPr lang="es-VE" b="1" dirty="0">
                <a:latin typeface="Abadi MT Condensed Extra Bold" charset="0"/>
              </a:rPr>
              <a:t>Ordenes de registro</a:t>
            </a:r>
          </a:p>
        </p:txBody>
      </p:sp>
      <p:sp>
        <p:nvSpPr>
          <p:cNvPr id="22532" name="Rectangle 3"/>
          <p:cNvSpPr>
            <a:spLocks noGrp="1" noChangeArrowheads="1"/>
          </p:cNvSpPr>
          <p:nvPr>
            <p:ph idx="1"/>
          </p:nvPr>
        </p:nvSpPr>
        <p:spPr>
          <a:xfrm>
            <a:off x="152400" y="2209800"/>
            <a:ext cx="8915400" cy="4191000"/>
          </a:xfrm>
        </p:spPr>
        <p:txBody>
          <a:bodyPr/>
          <a:lstStyle/>
          <a:p>
            <a:pPr eaLnBrk="1" hangingPunct="1">
              <a:lnSpc>
                <a:spcPct val="90000"/>
              </a:lnSpc>
              <a:spcAft>
                <a:spcPts val="1600"/>
              </a:spcAft>
            </a:pPr>
            <a:r>
              <a:rPr lang="es-CL" sz="2800" dirty="0">
                <a:latin typeface="Abadi MT Condensed Extra Bold" charset="0"/>
              </a:rPr>
              <a:t>El permiso escrito de un tribunal para registrar e incautar evidencia de un crimen.</a:t>
            </a:r>
          </a:p>
          <a:p>
            <a:pPr eaLnBrk="1" hangingPunct="1">
              <a:lnSpc>
                <a:spcPct val="90000"/>
              </a:lnSpc>
              <a:spcAft>
                <a:spcPts val="1600"/>
              </a:spcAft>
            </a:pPr>
            <a:r>
              <a:rPr lang="es-VE" sz="2800" dirty="0">
                <a:latin typeface="Abadi MT Condensed Extra Bold" charset="0"/>
              </a:rPr>
              <a:t>Se puede conseguir por teléfono en algunas circunstancias</a:t>
            </a:r>
            <a:r>
              <a:rPr lang="en-US" sz="2800" dirty="0">
                <a:latin typeface="Abadi MT Condensed Extra Bold" charset="0"/>
              </a:rPr>
              <a:t>.</a:t>
            </a:r>
          </a:p>
          <a:p>
            <a:pPr eaLnBrk="1" hangingPunct="1">
              <a:lnSpc>
                <a:spcPct val="90000"/>
              </a:lnSpc>
              <a:spcAft>
                <a:spcPts val="1600"/>
              </a:spcAft>
            </a:pPr>
            <a:r>
              <a:rPr lang="es-VE" sz="2800" dirty="0">
                <a:latin typeface="Abadi MT Condensed Extra Bold" charset="0"/>
              </a:rPr>
              <a:t>Pueden entrar en su caso sin permiso y sin su presencia. </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387392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12700"/>
            <a:ext cx="9144000" cy="1435100"/>
          </a:xfrm>
        </p:spPr>
        <p:txBody>
          <a:bodyPr/>
          <a:lstStyle/>
          <a:p>
            <a:pPr eaLnBrk="1" hangingPunct="1"/>
            <a:r>
              <a:rPr lang="es-VE" b="1" dirty="0">
                <a:latin typeface="Abadi MT Condensed Extra Bold" charset="0"/>
              </a:rPr>
              <a:t>No se necesita ninguna orden…</a:t>
            </a:r>
          </a:p>
        </p:txBody>
      </p:sp>
      <p:sp>
        <p:nvSpPr>
          <p:cNvPr id="22532" name="Rectangle 3"/>
          <p:cNvSpPr>
            <a:spLocks noGrp="1" noChangeArrowheads="1"/>
          </p:cNvSpPr>
          <p:nvPr>
            <p:ph idx="1"/>
          </p:nvPr>
        </p:nvSpPr>
        <p:spPr>
          <a:xfrm>
            <a:off x="-152400" y="12700"/>
            <a:ext cx="8915400" cy="4800600"/>
          </a:xfrm>
        </p:spPr>
        <p:txBody>
          <a:bodyPr/>
          <a:lstStyle/>
          <a:p>
            <a:pPr lvl="1" eaLnBrk="1" hangingPunct="1">
              <a:buFontTx/>
              <a:buNone/>
            </a:pPr>
            <a:r>
              <a:rPr lang="es-CL" dirty="0">
                <a:latin typeface="Arial" pitchFamily="30" charset="0"/>
                <a:ea typeface="ＭＳ Ｐゴシック" pitchFamily="30" charset="-128"/>
                <a:cs typeface="ＭＳ Ｐゴシック" pitchFamily="30" charset="-128"/>
              </a:rPr>
              <a:t>Excepciones al requisito de una orden:</a:t>
            </a:r>
          </a:p>
          <a:p>
            <a:pPr lvl="1" eaLnBrk="1" hangingPunct="1">
              <a:buFontTx/>
              <a:buNone/>
            </a:pPr>
            <a:r>
              <a:rPr lang="es-CL" dirty="0">
                <a:latin typeface="Arial" pitchFamily="30" charset="0"/>
                <a:ea typeface="ＭＳ Ｐゴシック" pitchFamily="30" charset="-128"/>
                <a:cs typeface="ＭＳ Ｐゴシック" pitchFamily="30" charset="-128"/>
              </a:rPr>
              <a:t>--registro para armas dentro de la “envergadura” (carro o persona) </a:t>
            </a:r>
          </a:p>
          <a:p>
            <a:pPr lvl="1" eaLnBrk="1" hangingPunct="1">
              <a:buFontTx/>
              <a:buNone/>
            </a:pPr>
            <a:r>
              <a:rPr lang="es-CL" dirty="0">
                <a:latin typeface="Arial" pitchFamily="30" charset="0"/>
                <a:ea typeface="ＭＳ Ｐゴシック" pitchFamily="30" charset="-128"/>
                <a:cs typeface="ＭＳ Ｐゴシック" pitchFamily="30" charset="-128"/>
              </a:rPr>
              <a:t>--circunstancias apremiantes o emergencias: “persecución en caliente”</a:t>
            </a:r>
            <a:r>
              <a:rPr lang="es-CL" dirty="0">
                <a:latin typeface="Arial" charset="0"/>
                <a:ea typeface="ＭＳ Ｐゴシック" charset="-128"/>
                <a:cs typeface="ＭＳ Ｐゴシック" charset="-128"/>
              </a:rPr>
              <a:t>, </a:t>
            </a:r>
          </a:p>
          <a:p>
            <a:pPr lvl="1" eaLnBrk="1" hangingPunct="1">
              <a:buFontTx/>
              <a:buNone/>
            </a:pPr>
            <a:r>
              <a:rPr lang="es-CL" dirty="0">
                <a:latin typeface="Arial" charset="0"/>
                <a:ea typeface="ＭＳ Ｐゴシック" charset="-128"/>
                <a:cs typeface="ＭＳ Ｐゴシック" charset="-128"/>
              </a:rPr>
              <a:t>--la doctrina “a simple vista”: si el público puede verlo, y un policía puede verlo, </a:t>
            </a:r>
            <a:r>
              <a:rPr lang="es-CL" dirty="0" err="1">
                <a:latin typeface="Arial" charset="0"/>
                <a:ea typeface="ＭＳ Ｐゴシック" charset="-128"/>
                <a:cs typeface="ＭＳ Ｐゴシック" charset="-128"/>
              </a:rPr>
              <a:t>l@s</a:t>
            </a:r>
            <a:r>
              <a:rPr lang="es-CL" dirty="0">
                <a:latin typeface="Arial" charset="0"/>
                <a:ea typeface="ＭＳ Ｐゴシック" charset="-128"/>
                <a:cs typeface="ＭＳ Ｐゴシック" charset="-128"/>
              </a:rPr>
              <a:t> policías podrán incautarlo legalmente.</a:t>
            </a:r>
          </a:p>
          <a:p>
            <a:pPr lvl="1">
              <a:buNone/>
            </a:pPr>
            <a:r>
              <a:rPr lang="en-US" dirty="0">
                <a:latin typeface="Arial" panose="020B0604020202020204" pitchFamily="34" charset="0"/>
                <a:ea typeface="ＭＳ Ｐゴシック" pitchFamily="30" charset="-128"/>
                <a:cs typeface="Arial" panose="020B0604020202020204" pitchFamily="34" charset="0"/>
              </a:rPr>
              <a:t>DE TODAS FORMAS, </a:t>
            </a:r>
            <a:r>
              <a:rPr lang="en-US" dirty="0">
                <a:latin typeface="Arial" panose="020B0604020202020204" pitchFamily="34" charset="0"/>
                <a:cs typeface="Arial" panose="020B0604020202020204" pitchFamily="34" charset="0"/>
              </a:rPr>
              <a:t>¡</a:t>
            </a:r>
            <a:r>
              <a:rPr lang="en-US" dirty="0">
                <a:latin typeface="Arial" panose="020B0604020202020204" pitchFamily="34" charset="0"/>
                <a:ea typeface="ＭＳ Ｐゴシック" pitchFamily="30" charset="-128"/>
                <a:cs typeface="Arial" panose="020B0604020202020204" pitchFamily="34" charset="0"/>
              </a:rPr>
              <a:t>NO CONSIENTA!</a:t>
            </a: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98923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440" name="Rectangle 72">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5" name="Rectangle 2"/>
          <p:cNvSpPr>
            <a:spLocks noGrp="1" noChangeArrowheads="1"/>
          </p:cNvSpPr>
          <p:nvPr>
            <p:ph type="title"/>
          </p:nvPr>
        </p:nvSpPr>
        <p:spPr>
          <a:xfrm>
            <a:off x="67622" y="685800"/>
            <a:ext cx="4249611" cy="4603749"/>
          </a:xfrm>
        </p:spPr>
        <p:txBody>
          <a:bodyPr>
            <a:normAutofit/>
          </a:bodyPr>
          <a:lstStyle/>
          <a:p>
            <a:pPr algn="r"/>
            <a:r>
              <a:rPr lang="es-VE" sz="4500" b="1" dirty="0">
                <a:latin typeface="Abadi MT Condensed Extra Bold"/>
              </a:rPr>
              <a:t>¿</a:t>
            </a:r>
            <a:r>
              <a:rPr lang="es-VE" sz="4500" b="1" dirty="0" err="1">
                <a:latin typeface="Abadi MT Condensed Extra Bold"/>
              </a:rPr>
              <a:t>QuÉ</a:t>
            </a:r>
            <a:r>
              <a:rPr lang="es-VE" sz="4500" b="1" dirty="0">
                <a:latin typeface="Abadi MT Condensed Extra Bold"/>
              </a:rPr>
              <a:t> es un estado de emergencia?</a:t>
            </a:r>
          </a:p>
        </p:txBody>
      </p:sp>
      <p:sp>
        <p:nvSpPr>
          <p:cNvPr id="18441" name="Rectangle 74">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8436" name="Rectangle 3"/>
          <p:cNvSpPr>
            <a:spLocks noGrp="1" noChangeArrowheads="1"/>
          </p:cNvSpPr>
          <p:nvPr>
            <p:ph idx="1"/>
          </p:nvPr>
        </p:nvSpPr>
        <p:spPr>
          <a:xfrm>
            <a:off x="4969238" y="685800"/>
            <a:ext cx="3659219" cy="4603750"/>
          </a:xfrm>
        </p:spPr>
        <p:txBody>
          <a:bodyPr>
            <a:normAutofit/>
          </a:bodyPr>
          <a:lstStyle/>
          <a:p>
            <a:pPr>
              <a:spcAft>
                <a:spcPts val="1600"/>
              </a:spcAft>
            </a:pPr>
            <a:r>
              <a:rPr lang="es-VE" b="1" dirty="0">
                <a:solidFill>
                  <a:schemeClr val="tx1"/>
                </a:solidFill>
                <a:latin typeface="Abadi MT Condensed Extra Bold"/>
              </a:rPr>
              <a:t>Un Estado de Emergencia aumenta el poder del gobierno.</a:t>
            </a:r>
          </a:p>
          <a:p>
            <a:pPr eaLnBrk="1" hangingPunct="1">
              <a:spcAft>
                <a:spcPts val="1600"/>
              </a:spcAft>
            </a:pPr>
            <a:r>
              <a:rPr lang="es-VE" b="1" dirty="0">
                <a:solidFill>
                  <a:schemeClr val="tx1"/>
                </a:solidFill>
                <a:latin typeface="Abadi MT Condensed Extra Bold" charset="0"/>
              </a:rPr>
              <a:t>Estado de Emergencia de DC – 11 de marzo</a:t>
            </a:r>
          </a:p>
          <a:p>
            <a:pPr eaLnBrk="1" hangingPunct="1">
              <a:spcAft>
                <a:spcPts val="1600"/>
              </a:spcAft>
            </a:pPr>
            <a:r>
              <a:rPr lang="es-VE" b="1" dirty="0">
                <a:solidFill>
                  <a:schemeClr val="tx1"/>
                </a:solidFill>
                <a:latin typeface="Abadi MT Condensed Extra Bold" charset="0"/>
              </a:rPr>
              <a:t>Estado de Emergencia de MD – 5 de marzo</a:t>
            </a:r>
          </a:p>
          <a:p>
            <a:pPr>
              <a:spcAft>
                <a:spcPts val="1600"/>
              </a:spcAft>
            </a:pPr>
            <a:r>
              <a:rPr lang="es-VE" b="1" dirty="0">
                <a:solidFill>
                  <a:schemeClr val="tx1"/>
                </a:solidFill>
                <a:latin typeface="Abadi MT Condensed Extra Bold"/>
              </a:rPr>
              <a:t>Estado de Emergencia de VA –12 de marzo</a:t>
            </a:r>
            <a:endParaRPr lang="es-VE" b="1" dirty="0">
              <a:solidFill>
                <a:schemeClr val="tx1"/>
              </a:solidFill>
              <a:latin typeface="Abadi MT Condensed Extra Bold" charset="0"/>
            </a:endParaRPr>
          </a:p>
        </p:txBody>
      </p:sp>
      <p:pic>
        <p:nvPicPr>
          <p:cNvPr id="7"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09252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683" y="173036"/>
            <a:ext cx="8912717" cy="1579563"/>
          </a:xfrm>
          <a:noFill/>
        </p:spPr>
        <p:txBody>
          <a:bodyPr>
            <a:normAutofit/>
          </a:bodyPr>
          <a:lstStyle/>
          <a:p>
            <a:pPr eaLnBrk="1" hangingPunct="1">
              <a:defRPr/>
            </a:pPr>
            <a:r>
              <a:rPr lang="es-VE" dirty="0">
                <a:effectLst>
                  <a:outerShdw blurRad="38100" dist="38100" dir="2700000" algn="tl">
                    <a:srgbClr val="FFFFFF"/>
                  </a:outerShdw>
                </a:effectLst>
                <a:latin typeface="Abadi MT Condensed Extra Bold"/>
              </a:rPr>
              <a:t>paradas en la calle o interacciones comunes con las fuerzas del orden</a:t>
            </a:r>
            <a:endParaRPr lang="es-VE" dirty="0">
              <a:latin typeface="Abadi MT Condensed Extra Bold"/>
            </a:endParaRPr>
          </a:p>
        </p:txBody>
      </p:sp>
      <p:sp>
        <p:nvSpPr>
          <p:cNvPr id="25603" name="Rectangle 3"/>
          <p:cNvSpPr>
            <a:spLocks noGrp="1" noChangeArrowheads="1"/>
          </p:cNvSpPr>
          <p:nvPr>
            <p:ph idx="1"/>
          </p:nvPr>
        </p:nvSpPr>
        <p:spPr>
          <a:xfrm>
            <a:off x="533399" y="1752599"/>
            <a:ext cx="6214641" cy="3505200"/>
          </a:xfrm>
        </p:spPr>
        <p:txBody>
          <a:bodyPr/>
          <a:lstStyle/>
          <a:p>
            <a:pPr eaLnBrk="1" hangingPunct="1">
              <a:defRPr/>
            </a:pPr>
            <a:r>
              <a:rPr lang="es-VE" sz="4000" dirty="0">
                <a:effectLst>
                  <a:outerShdw blurRad="38100" dist="38100" dir="2700000" algn="tl">
                    <a:srgbClr val="FFFFFF"/>
                  </a:outerShdw>
                </a:effectLst>
                <a:latin typeface="Abadi MT Condensed Extra Bold" charset="0"/>
              </a:rPr>
              <a:t>Interacciones voluntarias</a:t>
            </a:r>
          </a:p>
          <a:p>
            <a:pPr eaLnBrk="1" hangingPunct="1">
              <a:defRPr/>
            </a:pPr>
            <a:r>
              <a:rPr lang="es-VE" sz="4000" dirty="0">
                <a:effectLst>
                  <a:outerShdw blurRad="38100" dist="38100" dir="2700000" algn="tl">
                    <a:srgbClr val="FFFFFF"/>
                  </a:outerShdw>
                </a:effectLst>
                <a:latin typeface="Abadi MT Condensed Extra Bold" charset="0"/>
              </a:rPr>
              <a:t>Detención</a:t>
            </a:r>
          </a:p>
          <a:p>
            <a:pPr eaLnBrk="1" hangingPunct="1">
              <a:defRPr/>
            </a:pPr>
            <a:r>
              <a:rPr lang="es-VE" sz="4000" dirty="0">
                <a:effectLst>
                  <a:outerShdw blurRad="38100" dist="38100" dir="2700000" algn="tl">
                    <a:srgbClr val="FFFFFF"/>
                  </a:outerShdw>
                </a:effectLst>
                <a:latin typeface="Abadi MT Condensed Extra Bold" charset="0"/>
              </a:rPr>
              <a:t>Arresto</a:t>
            </a:r>
            <a:endParaRPr lang="es-VE" sz="4000" dirty="0">
              <a:latin typeface="Abadi MT Condensed Extra Bold" charset="0"/>
            </a:endParaRP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58864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620001" cy="1320800"/>
          </a:xfrm>
        </p:spPr>
        <p:txBody>
          <a:bodyPr>
            <a:normAutofit/>
          </a:bodyPr>
          <a:lstStyle/>
          <a:p>
            <a:r>
              <a:rPr lang="es-VE" b="1" dirty="0" err="1">
                <a:latin typeface="Abadi MT Condensed Extra Bold"/>
                <a:cs typeface="Abadi MT Condensed Extra Bold"/>
              </a:rPr>
              <a:t>L@s</a:t>
            </a:r>
            <a:r>
              <a:rPr lang="es-VE" b="1" dirty="0">
                <a:latin typeface="Abadi MT Condensed Extra Bold"/>
                <a:cs typeface="Abadi MT Condensed Extra Bold"/>
              </a:rPr>
              <a:t> policías pueden mentir o </a:t>
            </a:r>
            <a:r>
              <a:rPr lang="es-VE" b="1" dirty="0" err="1">
                <a:latin typeface="Abadi MT Condensed Extra Bold"/>
                <a:cs typeface="Abadi MT Condensed Extra Bold"/>
              </a:rPr>
              <a:t>enga</a:t>
            </a:r>
            <a:r>
              <a:rPr lang="es-VE" b="1" dirty="0" err="1">
                <a:latin typeface="Abadi MT Condensed Extra Bold"/>
              </a:rPr>
              <a:t>Ñ</a:t>
            </a:r>
            <a:r>
              <a:rPr lang="es-VE" b="1" dirty="0" err="1">
                <a:latin typeface="Abadi MT Condensed Extra Bold"/>
                <a:cs typeface="Abadi MT Condensed Extra Bold"/>
              </a:rPr>
              <a:t>arl</a:t>
            </a:r>
            <a:r>
              <a:rPr lang="es-VE" b="1" dirty="0">
                <a:latin typeface="Abadi MT Condensed Extra Bold"/>
                <a:cs typeface="Abadi MT Condensed Extra Bold"/>
              </a:rPr>
              <a:t>@ y </a:t>
            </a:r>
            <a:r>
              <a:rPr lang="es-VE" b="1" dirty="0" err="1">
                <a:latin typeface="Abadi MT Condensed Extra Bold"/>
                <a:cs typeface="Abadi MT Condensed Extra Bold"/>
              </a:rPr>
              <a:t>tratar</a:t>
            </a:r>
            <a:r>
              <a:rPr lang="es-VE" b="1" dirty="0" err="1">
                <a:latin typeface="Abadi MT Condensed Extra Bold"/>
              </a:rPr>
              <a:t>Á</a:t>
            </a:r>
            <a:r>
              <a:rPr lang="es-VE" b="1" dirty="0" err="1">
                <a:latin typeface="Abadi MT Condensed Extra Bold"/>
                <a:cs typeface="Abadi MT Condensed Extra Bold"/>
              </a:rPr>
              <a:t>n</a:t>
            </a:r>
            <a:r>
              <a:rPr lang="es-VE" b="1" dirty="0">
                <a:latin typeface="Abadi MT Condensed Extra Bold"/>
                <a:cs typeface="Abadi MT Condensed Extra Bold"/>
              </a:rPr>
              <a:t> de hacerlo</a:t>
            </a:r>
          </a:p>
        </p:txBody>
      </p:sp>
      <p:sp>
        <p:nvSpPr>
          <p:cNvPr id="3" name="Content Placeholder 2"/>
          <p:cNvSpPr>
            <a:spLocks noGrp="1"/>
          </p:cNvSpPr>
          <p:nvPr>
            <p:ph idx="1"/>
          </p:nvPr>
        </p:nvSpPr>
        <p:spPr>
          <a:xfrm>
            <a:off x="609599" y="1270000"/>
            <a:ext cx="6554867" cy="3767670"/>
          </a:xfrm>
        </p:spPr>
        <p:txBody>
          <a:bodyPr/>
          <a:lstStyle/>
          <a:p>
            <a:r>
              <a:rPr lang="es-VE" b="1" dirty="0" err="1">
                <a:latin typeface="Abadi MT Condensed Extra Bold"/>
                <a:cs typeface="Abadi MT Condensed Extra Bold"/>
              </a:rPr>
              <a:t>L@s</a:t>
            </a:r>
            <a:r>
              <a:rPr lang="es-VE" b="1" dirty="0">
                <a:latin typeface="Abadi MT Condensed Extra Bold"/>
                <a:cs typeface="Abadi MT Condensed Extra Bold"/>
              </a:rPr>
              <a:t> policías EST</a:t>
            </a:r>
            <a:r>
              <a:rPr lang="en-US" b="1" dirty="0">
                <a:latin typeface="Abadi MT Condensed Extra Bold"/>
              </a:rPr>
              <a:t>Á</a:t>
            </a:r>
            <a:r>
              <a:rPr lang="es-VE" b="1" dirty="0">
                <a:latin typeface="Abadi MT Condensed Extra Bold"/>
                <a:cs typeface="Abadi MT Condensed Extra Bold"/>
              </a:rPr>
              <a:t>N </a:t>
            </a:r>
            <a:r>
              <a:rPr lang="es-VE" b="1" dirty="0" err="1">
                <a:latin typeface="Abadi MT Condensed Extra Bold"/>
                <a:cs typeface="Abadi MT Condensed Extra Bold"/>
              </a:rPr>
              <a:t>autorizad@s</a:t>
            </a:r>
            <a:r>
              <a:rPr lang="es-VE" b="1" dirty="0">
                <a:latin typeface="Abadi MT Condensed Extra Bold"/>
                <a:cs typeface="Abadi MT Condensed Extra Bold"/>
              </a:rPr>
              <a:t> a mentirle o desinformarle. No se engañe. </a:t>
            </a:r>
          </a:p>
          <a:p>
            <a:r>
              <a:rPr lang="es-CL" b="1" dirty="0">
                <a:latin typeface="Abadi MT Condensed Extra Bold"/>
                <a:cs typeface="Abadi MT Condensed Extra Bold"/>
              </a:rPr>
              <a:t>Muchas veces le prometerán que la situación será mas fácil para usted si usted coopera plenamente o si les dice lo que quieren saber, pero no tienen que cumplir sus promesas</a:t>
            </a:r>
            <a:r>
              <a:rPr lang="en-US" b="1" dirty="0">
                <a:latin typeface="Abadi MT Condensed Extra Bold"/>
                <a:cs typeface="Abadi MT Condensed Extra Bold"/>
              </a:rPr>
              <a:t>. </a:t>
            </a:r>
          </a:p>
        </p:txBody>
      </p:sp>
      <p:pic>
        <p:nvPicPr>
          <p:cNvPr id="5" name="Picture 2" descr="Black WLC Logo"/>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80463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0723" name="Rectangle 2"/>
          <p:cNvSpPr>
            <a:spLocks noGrp="1" noChangeArrowheads="1"/>
          </p:cNvSpPr>
          <p:nvPr>
            <p:ph type="title"/>
          </p:nvPr>
        </p:nvSpPr>
        <p:spPr>
          <a:xfrm>
            <a:off x="685800" y="228600"/>
            <a:ext cx="7772400" cy="1143000"/>
          </a:xfrm>
        </p:spPr>
        <p:txBody>
          <a:bodyPr>
            <a:normAutofit/>
          </a:bodyPr>
          <a:lstStyle/>
          <a:p>
            <a:r>
              <a:rPr lang="es-VE" b="1" dirty="0">
                <a:latin typeface="Abadi MT Condensed Extra Bold"/>
              </a:rPr>
              <a:t>Consejos sobre </a:t>
            </a:r>
            <a:r>
              <a:rPr lang="es-VE" b="1" dirty="0" err="1">
                <a:latin typeface="Abadi MT Condensed Extra Bold"/>
              </a:rPr>
              <a:t>cÓmo</a:t>
            </a:r>
            <a:r>
              <a:rPr lang="es-VE" b="1" dirty="0">
                <a:latin typeface="Abadi MT Condensed Extra Bold"/>
              </a:rPr>
              <a:t> interactuar con </a:t>
            </a:r>
            <a:r>
              <a:rPr lang="es-VE" b="1" dirty="0" err="1">
                <a:latin typeface="Abadi MT Condensed Extra Bold"/>
              </a:rPr>
              <a:t>l@s</a:t>
            </a:r>
            <a:r>
              <a:rPr lang="es-VE" b="1" dirty="0">
                <a:latin typeface="Abadi MT Condensed Extra Bold"/>
              </a:rPr>
              <a:t> </a:t>
            </a:r>
            <a:r>
              <a:rPr lang="es-VE" b="1" dirty="0" err="1">
                <a:latin typeface="Abadi MT Condensed Extra Bold"/>
              </a:rPr>
              <a:t>policÍas</a:t>
            </a:r>
            <a:r>
              <a:rPr lang="es-VE" b="1" dirty="0">
                <a:latin typeface="Abadi MT Condensed Extra Bold"/>
              </a:rPr>
              <a:t>: </a:t>
            </a:r>
          </a:p>
        </p:txBody>
      </p:sp>
      <p:sp>
        <p:nvSpPr>
          <p:cNvPr id="30724" name="Rectangle 3"/>
          <p:cNvSpPr>
            <a:spLocks noGrp="1" noChangeArrowheads="1"/>
          </p:cNvSpPr>
          <p:nvPr>
            <p:ph idx="1"/>
          </p:nvPr>
        </p:nvSpPr>
        <p:spPr>
          <a:xfrm>
            <a:off x="304800" y="457200"/>
            <a:ext cx="8382000" cy="4800600"/>
          </a:xfrm>
        </p:spPr>
        <p:txBody>
          <a:bodyPr/>
          <a:lstStyle/>
          <a:p>
            <a:pPr eaLnBrk="1" hangingPunct="1">
              <a:lnSpc>
                <a:spcPct val="90000"/>
              </a:lnSpc>
            </a:pPr>
            <a:r>
              <a:rPr lang="es-CL" b="1" i="1" dirty="0">
                <a:solidFill>
                  <a:srgbClr val="000000"/>
                </a:solidFill>
                <a:latin typeface="Abadi MT Condensed Extra Bold" charset="0"/>
              </a:rPr>
              <a:t>Trate de mantener las manos visibles en todo momento. </a:t>
            </a:r>
          </a:p>
          <a:p>
            <a:pPr eaLnBrk="1" hangingPunct="1">
              <a:lnSpc>
                <a:spcPct val="90000"/>
              </a:lnSpc>
            </a:pPr>
            <a:r>
              <a:rPr lang="es-CL" dirty="0">
                <a:solidFill>
                  <a:srgbClr val="000000"/>
                </a:solidFill>
                <a:latin typeface="Abadi MT Condensed Extra Bold" charset="0"/>
              </a:rPr>
              <a:t>Trate de no alejarse de lugares bien iluminados que tienen </a:t>
            </a:r>
            <a:r>
              <a:rPr lang="es-CL" dirty="0" err="1">
                <a:solidFill>
                  <a:srgbClr val="000000"/>
                </a:solidFill>
                <a:latin typeface="Abadi MT Condensed Extra Bold" charset="0"/>
              </a:rPr>
              <a:t>testig@s</a:t>
            </a:r>
            <a:r>
              <a:rPr lang="es-CL" dirty="0">
                <a:solidFill>
                  <a:srgbClr val="000000"/>
                </a:solidFill>
                <a:latin typeface="Abadi MT Condensed Extra Bold" charset="0"/>
              </a:rPr>
              <a:t>, si es posible.</a:t>
            </a:r>
          </a:p>
          <a:p>
            <a:pPr eaLnBrk="1" hangingPunct="1">
              <a:lnSpc>
                <a:spcPct val="90000"/>
              </a:lnSpc>
            </a:pPr>
            <a:r>
              <a:rPr lang="es-CL" dirty="0">
                <a:solidFill>
                  <a:srgbClr val="000000"/>
                </a:solidFill>
                <a:latin typeface="Abadi MT Condensed Extra Bold" charset="0"/>
              </a:rPr>
              <a:t>Usted probablemente está siendo grabad@ por un policía, especialmente si termina dentro de un carro de policía. </a:t>
            </a:r>
          </a:p>
          <a:p>
            <a:pPr eaLnBrk="1" hangingPunct="1">
              <a:lnSpc>
                <a:spcPct val="90000"/>
              </a:lnSpc>
            </a:pPr>
            <a:r>
              <a:rPr lang="es-CL" dirty="0">
                <a:solidFill>
                  <a:srgbClr val="000000"/>
                </a:solidFill>
                <a:latin typeface="Abadi MT Condensed Extra Bold" charset="0"/>
              </a:rPr>
              <a:t>Usted tiene el derecho a grabar a </a:t>
            </a:r>
            <a:r>
              <a:rPr lang="es-CL" dirty="0" err="1">
                <a:solidFill>
                  <a:srgbClr val="000000"/>
                </a:solidFill>
                <a:latin typeface="Abadi MT Condensed Extra Bold" charset="0"/>
              </a:rPr>
              <a:t>l@s</a:t>
            </a:r>
            <a:r>
              <a:rPr lang="es-CL" dirty="0">
                <a:solidFill>
                  <a:srgbClr val="000000"/>
                </a:solidFill>
                <a:latin typeface="Abadi MT Condensed Extra Bold" charset="0"/>
              </a:rPr>
              <a:t> policías siempre y cuando no esté  interfiriendo con una investigación. </a:t>
            </a:r>
            <a:endParaRPr lang="es-CL" dirty="0"/>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3437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0723" name="Rectangle 2"/>
          <p:cNvSpPr>
            <a:spLocks noGrp="1" noChangeArrowheads="1"/>
          </p:cNvSpPr>
          <p:nvPr>
            <p:ph type="title"/>
          </p:nvPr>
        </p:nvSpPr>
        <p:spPr>
          <a:xfrm>
            <a:off x="685800" y="228600"/>
            <a:ext cx="7772400" cy="1143000"/>
          </a:xfrm>
        </p:spPr>
        <p:txBody>
          <a:bodyPr/>
          <a:lstStyle/>
          <a:p>
            <a:r>
              <a:rPr lang="en-US" b="1" dirty="0" err="1">
                <a:latin typeface="Abadi MT Condensed Extra Bold" charset="0"/>
              </a:rPr>
              <a:t>conversaci</a:t>
            </a:r>
            <a:r>
              <a:rPr lang="es-CL" b="1" dirty="0" err="1">
                <a:latin typeface="Abadi MT Condensed Extra Bold" charset="0"/>
              </a:rPr>
              <a:t>ó</a:t>
            </a:r>
            <a:r>
              <a:rPr lang="en-US" b="1" dirty="0">
                <a:latin typeface="Abadi MT Condensed Extra Bold" charset="0"/>
              </a:rPr>
              <a:t>n:</a:t>
            </a:r>
            <a:endParaRPr lang="en-US" b="1" dirty="0"/>
          </a:p>
        </p:txBody>
      </p:sp>
      <p:sp>
        <p:nvSpPr>
          <p:cNvPr id="30724" name="Rectangle 3"/>
          <p:cNvSpPr>
            <a:spLocks noGrp="1" noChangeArrowheads="1"/>
          </p:cNvSpPr>
          <p:nvPr>
            <p:ph idx="1"/>
          </p:nvPr>
        </p:nvSpPr>
        <p:spPr>
          <a:xfrm>
            <a:off x="108857" y="533400"/>
            <a:ext cx="8382000" cy="4495800"/>
          </a:xfrm>
        </p:spPr>
        <p:txBody>
          <a:bodyPr/>
          <a:lstStyle/>
          <a:p>
            <a:pPr eaLnBrk="1" hangingPunct="1">
              <a:lnSpc>
                <a:spcPct val="90000"/>
              </a:lnSpc>
            </a:pPr>
            <a:r>
              <a:rPr lang="es-CL" b="1" i="1" dirty="0">
                <a:solidFill>
                  <a:srgbClr val="000000"/>
                </a:solidFill>
                <a:latin typeface="Abadi MT Condensed Extra Bold" charset="0"/>
              </a:rPr>
              <a:t>Usted no tiene ninguna obligación legal de hablar ni con la policía, FBI, ICE, TSA ni con cualquier investigador. </a:t>
            </a:r>
            <a:r>
              <a:rPr lang="es-CL" dirty="0">
                <a:solidFill>
                  <a:srgbClr val="000000"/>
                </a:solidFill>
                <a:latin typeface="Abadi MT Condensed Extra Bold" charset="0"/>
              </a:rPr>
              <a:t>Si usted acepta hablar con </a:t>
            </a:r>
            <a:r>
              <a:rPr lang="es-CL" dirty="0" err="1">
                <a:solidFill>
                  <a:srgbClr val="000000"/>
                </a:solidFill>
                <a:latin typeface="Abadi MT Condensed Extra Bold" charset="0"/>
              </a:rPr>
              <a:t>ell@s</a:t>
            </a:r>
            <a:r>
              <a:rPr lang="es-CL" dirty="0">
                <a:solidFill>
                  <a:srgbClr val="000000"/>
                </a:solidFill>
                <a:latin typeface="Abadi MT Condensed Extra Bold" charset="0"/>
              </a:rPr>
              <a:t>, es muy probable que termina </a:t>
            </a:r>
            <a:r>
              <a:rPr lang="es-CL" i="1" dirty="0">
                <a:solidFill>
                  <a:srgbClr val="000000"/>
                </a:solidFill>
                <a:latin typeface="Abadi MT Condensed Extra Bold" charset="0"/>
              </a:rPr>
              <a:t>dándoles </a:t>
            </a:r>
            <a:r>
              <a:rPr lang="es-CL" dirty="0">
                <a:solidFill>
                  <a:srgbClr val="000000"/>
                </a:solidFill>
                <a:latin typeface="Abadi MT Condensed Extra Bold" charset="0"/>
              </a:rPr>
              <a:t>la misma información que </a:t>
            </a:r>
            <a:r>
              <a:rPr lang="es-CL" dirty="0" err="1">
                <a:solidFill>
                  <a:srgbClr val="000000"/>
                </a:solidFill>
                <a:latin typeface="Abadi MT Condensed Extra Bold" charset="0"/>
              </a:rPr>
              <a:t>ell@s</a:t>
            </a:r>
            <a:r>
              <a:rPr lang="es-CL" dirty="0">
                <a:solidFill>
                  <a:srgbClr val="000000"/>
                </a:solidFill>
                <a:latin typeface="Abadi MT Condensed Extra Bold" charset="0"/>
              </a:rPr>
              <a:t> necesitan para arrestar o procesar a usted o a otra persona.</a:t>
            </a:r>
          </a:p>
          <a:p>
            <a:pPr eaLnBrk="1" hangingPunct="1">
              <a:lnSpc>
                <a:spcPct val="90000"/>
              </a:lnSpc>
            </a:pPr>
            <a:r>
              <a:rPr lang="es-CL" dirty="0">
                <a:solidFill>
                  <a:srgbClr val="000000"/>
                </a:solidFill>
                <a:latin typeface="Abadi MT Condensed Extra Bold" charset="0"/>
              </a:rPr>
              <a:t>Su mejor opción es negarse a hablar con </a:t>
            </a:r>
            <a:r>
              <a:rPr lang="es-CL" dirty="0" err="1">
                <a:solidFill>
                  <a:srgbClr val="000000"/>
                </a:solidFill>
                <a:latin typeface="Abadi MT Condensed Extra Bold" charset="0"/>
              </a:rPr>
              <a:t>ell@s</a:t>
            </a:r>
            <a:r>
              <a:rPr lang="es-CL" dirty="0">
                <a:solidFill>
                  <a:srgbClr val="000000"/>
                </a:solidFill>
                <a:latin typeface="Abadi MT Condensed Extra Bold" charset="0"/>
              </a:rPr>
              <a:t> </a:t>
            </a:r>
            <a:r>
              <a:rPr lang="es-CL" b="1" i="1" dirty="0">
                <a:solidFill>
                  <a:srgbClr val="000000"/>
                </a:solidFill>
                <a:latin typeface="Abadi MT Condensed Extra Bold" charset="0"/>
              </a:rPr>
              <a:t>de manera educada pero firme. </a:t>
            </a:r>
            <a:r>
              <a:rPr lang="es-CL" dirty="0">
                <a:solidFill>
                  <a:srgbClr val="000000"/>
                </a:solidFill>
                <a:latin typeface="Abadi MT Condensed Extra Bold" charset="0"/>
              </a:rPr>
              <a:t>Siempre niéguese a hablar con </a:t>
            </a:r>
            <a:r>
              <a:rPr lang="es-CL" dirty="0" err="1">
                <a:solidFill>
                  <a:srgbClr val="000000"/>
                </a:solidFill>
                <a:latin typeface="Abadi MT Condensed Extra Bold" charset="0"/>
              </a:rPr>
              <a:t>ell@s</a:t>
            </a:r>
            <a:r>
              <a:rPr lang="es-CL" dirty="0">
                <a:solidFill>
                  <a:srgbClr val="000000"/>
                </a:solidFill>
                <a:latin typeface="Abadi MT Condensed Extra Bold" charset="0"/>
              </a:rPr>
              <a:t> </a:t>
            </a:r>
            <a:r>
              <a:rPr lang="es-CL" b="1" i="1" dirty="0">
                <a:solidFill>
                  <a:srgbClr val="000000"/>
                </a:solidFill>
                <a:latin typeface="Abadi MT Condensed Extra Bold" charset="0"/>
              </a:rPr>
              <a:t>de forma clara</a:t>
            </a:r>
            <a:r>
              <a:rPr lang="es-CL" dirty="0">
                <a:solidFill>
                  <a:srgbClr val="000000"/>
                </a:solidFill>
                <a:latin typeface="Abadi MT Condensed Extra Bold" charset="0"/>
              </a:rPr>
              <a:t>, en palabras, en vez de solamente sacudir la cabeza.</a:t>
            </a:r>
          </a:p>
          <a:p>
            <a:pPr>
              <a:lnSpc>
                <a:spcPct val="90000"/>
              </a:lnSpc>
            </a:pPr>
            <a:r>
              <a:rPr lang="en-US" dirty="0">
                <a:solidFill>
                  <a:schemeClr val="bg1"/>
                </a:solidFill>
                <a:latin typeface="Abadi MT Condensed Extra Bold" charset="0"/>
              </a:rPr>
              <a:t>PREGUNTE: “Am I being detained? Am I free to go?” </a:t>
            </a:r>
            <a:r>
              <a:rPr lang="en-US" dirty="0">
                <a:solidFill>
                  <a:schemeClr val="bg1"/>
                </a:solidFill>
                <a:latin typeface="Abadi MT Condensed Extra Bold"/>
              </a:rPr>
              <a:t>(¿</a:t>
            </a:r>
            <a:r>
              <a:rPr lang="en-US" dirty="0" err="1">
                <a:solidFill>
                  <a:schemeClr val="bg1"/>
                </a:solidFill>
                <a:latin typeface="Abadi MT Condensed Extra Bold"/>
              </a:rPr>
              <a:t>Estoy</a:t>
            </a:r>
            <a:r>
              <a:rPr lang="en-US" dirty="0">
                <a:solidFill>
                  <a:schemeClr val="bg1"/>
                </a:solidFill>
                <a:latin typeface="Abadi MT Condensed Extra Bold"/>
              </a:rPr>
              <a:t> </a:t>
            </a:r>
            <a:r>
              <a:rPr lang="en-US" dirty="0" err="1">
                <a:solidFill>
                  <a:schemeClr val="bg1"/>
                </a:solidFill>
                <a:latin typeface="Abadi MT Condensed Extra Bold"/>
              </a:rPr>
              <a:t>siendo</a:t>
            </a:r>
            <a:r>
              <a:rPr lang="en-US" dirty="0">
                <a:solidFill>
                  <a:schemeClr val="bg1"/>
                </a:solidFill>
                <a:latin typeface="Abadi MT Condensed Extra Bold"/>
              </a:rPr>
              <a:t> </a:t>
            </a:r>
            <a:r>
              <a:rPr lang="en-US" dirty="0" err="1">
                <a:solidFill>
                  <a:schemeClr val="bg1"/>
                </a:solidFill>
                <a:latin typeface="Abadi MT Condensed Extra Bold"/>
              </a:rPr>
              <a:t>detenid</a:t>
            </a:r>
            <a:r>
              <a:rPr lang="en-US" dirty="0">
                <a:solidFill>
                  <a:schemeClr val="bg1"/>
                </a:solidFill>
                <a:latin typeface="Abadi MT Condensed Extra Bold"/>
              </a:rPr>
              <a:t>@? ¿Soy libre para </a:t>
            </a:r>
            <a:r>
              <a:rPr lang="en-US" dirty="0" err="1">
                <a:solidFill>
                  <a:schemeClr val="bg1"/>
                </a:solidFill>
                <a:latin typeface="Abadi MT Condensed Extra Bold"/>
              </a:rPr>
              <a:t>irme</a:t>
            </a:r>
            <a:r>
              <a:rPr lang="en-US" dirty="0">
                <a:solidFill>
                  <a:schemeClr val="bg1"/>
                </a:solidFill>
                <a:latin typeface="Abadi MT Condensed Extra Bold"/>
              </a:rPr>
              <a:t>?)</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74139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2771" name="Rectangle 2"/>
          <p:cNvSpPr>
            <a:spLocks noGrp="1" noChangeArrowheads="1"/>
          </p:cNvSpPr>
          <p:nvPr>
            <p:ph type="title"/>
          </p:nvPr>
        </p:nvSpPr>
        <p:spPr>
          <a:xfrm>
            <a:off x="685800" y="228600"/>
            <a:ext cx="7772400" cy="914400"/>
          </a:xfrm>
        </p:spPr>
        <p:txBody>
          <a:bodyPr/>
          <a:lstStyle/>
          <a:p>
            <a:pPr eaLnBrk="1" hangingPunct="1"/>
            <a:r>
              <a:rPr lang="es-CL" b="1" dirty="0">
                <a:latin typeface="Abadi MT Condensed Extra Bold" charset="0"/>
              </a:rPr>
              <a:t>detención</a:t>
            </a:r>
            <a:r>
              <a:rPr lang="en-US" b="1" dirty="0">
                <a:latin typeface="Abadi MT Condensed Extra Bold" charset="0"/>
              </a:rPr>
              <a:t>: </a:t>
            </a:r>
          </a:p>
        </p:txBody>
      </p:sp>
      <p:sp>
        <p:nvSpPr>
          <p:cNvPr id="32772" name="Rectangle 3"/>
          <p:cNvSpPr>
            <a:spLocks noGrp="1" noChangeArrowheads="1"/>
          </p:cNvSpPr>
          <p:nvPr>
            <p:ph idx="1"/>
          </p:nvPr>
        </p:nvSpPr>
        <p:spPr>
          <a:xfrm>
            <a:off x="685800" y="1143000"/>
            <a:ext cx="8077200" cy="5562600"/>
          </a:xfrm>
        </p:spPr>
        <p:txBody>
          <a:bodyPr/>
          <a:lstStyle/>
          <a:p>
            <a:r>
              <a:rPr lang="es-CL" dirty="0">
                <a:solidFill>
                  <a:srgbClr val="000000"/>
                </a:solidFill>
                <a:latin typeface="Abadi MT Condensed Extra Bold" charset="0"/>
              </a:rPr>
              <a:t>Un policía </a:t>
            </a:r>
            <a:r>
              <a:rPr lang="es-CL" i="1" dirty="0">
                <a:solidFill>
                  <a:srgbClr val="000000"/>
                </a:solidFill>
                <a:latin typeface="Abadi MT Condensed Extra Bold" charset="0"/>
              </a:rPr>
              <a:t>s</a:t>
            </a:r>
            <a:r>
              <a:rPr lang="en-US" i="1" dirty="0">
                <a:solidFill>
                  <a:schemeClr val="bg1"/>
                </a:solidFill>
                <a:latin typeface="Abadi MT Condensed Extra Bold"/>
              </a:rPr>
              <a:t>ó</a:t>
            </a:r>
            <a:r>
              <a:rPr lang="es-CL" i="1" dirty="0">
                <a:solidFill>
                  <a:srgbClr val="000000"/>
                </a:solidFill>
                <a:latin typeface="Abadi MT Condensed Extra Bold" charset="0"/>
              </a:rPr>
              <a:t>lo</a:t>
            </a:r>
            <a:r>
              <a:rPr lang="es-CL" dirty="0">
                <a:solidFill>
                  <a:srgbClr val="000000"/>
                </a:solidFill>
                <a:latin typeface="Abadi MT Condensed Extra Bold" charset="0"/>
              </a:rPr>
              <a:t> l@ puede detener si tiene una </a:t>
            </a:r>
            <a:r>
              <a:rPr lang="es-CL" i="1" dirty="0">
                <a:solidFill>
                  <a:srgbClr val="000000"/>
                </a:solidFill>
                <a:latin typeface="Abadi MT Condensed Extra Bold" charset="0"/>
              </a:rPr>
              <a:t>sospecha razonable de que usted está involucrad@ en un crimen</a:t>
            </a:r>
            <a:r>
              <a:rPr lang="es-CL" dirty="0">
                <a:solidFill>
                  <a:srgbClr val="000000"/>
                </a:solidFill>
                <a:latin typeface="Abadi MT Condensed Extra Bold" charset="0"/>
              </a:rPr>
              <a:t>. </a:t>
            </a:r>
          </a:p>
          <a:p>
            <a:r>
              <a:rPr lang="es-CL" dirty="0">
                <a:solidFill>
                  <a:srgbClr val="000000"/>
                </a:solidFill>
                <a:latin typeface="Abadi MT Condensed Extra Bold" charset="0"/>
              </a:rPr>
              <a:t>La “sospecha razonable” </a:t>
            </a:r>
            <a:r>
              <a:rPr lang="es-CL" i="1" dirty="0">
                <a:solidFill>
                  <a:srgbClr val="000000"/>
                </a:solidFill>
                <a:latin typeface="Abadi MT Condensed Extra Bold" charset="0"/>
              </a:rPr>
              <a:t>tiene que ser más que un mero presentimiento.</a:t>
            </a:r>
            <a:r>
              <a:rPr lang="es-CL" dirty="0">
                <a:solidFill>
                  <a:srgbClr val="000000"/>
                </a:solidFill>
                <a:latin typeface="Abadi MT Condensed Extra Bold" charset="0"/>
              </a:rPr>
              <a:t> </a:t>
            </a:r>
          </a:p>
          <a:p>
            <a:r>
              <a:rPr lang="es-CL" dirty="0" err="1">
                <a:solidFill>
                  <a:srgbClr val="000000"/>
                </a:solidFill>
                <a:latin typeface="Abadi MT Condensed Extra Bold" charset="0"/>
              </a:rPr>
              <a:t>L@s</a:t>
            </a:r>
            <a:r>
              <a:rPr lang="es-CL" dirty="0">
                <a:solidFill>
                  <a:srgbClr val="000000"/>
                </a:solidFill>
                <a:latin typeface="Abadi MT Condensed Extra Bold" charset="0"/>
              </a:rPr>
              <a:t> policías tienen que poder poner su “sospecha razonable” en palabras. Bajo la </a:t>
            </a:r>
            <a:r>
              <a:rPr lang="es-CL" dirty="0">
                <a:solidFill>
                  <a:schemeClr val="bg1"/>
                </a:solidFill>
                <a:latin typeface="Abadi MT Condensed Extra Bold"/>
              </a:rPr>
              <a:t>ley, </a:t>
            </a:r>
            <a:r>
              <a:rPr lang="en-US" dirty="0">
                <a:solidFill>
                  <a:schemeClr val="bg1"/>
                </a:solidFill>
                <a:latin typeface="Abadi MT Condensed Extra Bold"/>
              </a:rPr>
              <a:t>é</a:t>
            </a:r>
            <a:r>
              <a:rPr lang="es-CL" dirty="0" err="1">
                <a:solidFill>
                  <a:schemeClr val="bg1"/>
                </a:solidFill>
                <a:latin typeface="Abadi MT Condensed Extra Bold"/>
              </a:rPr>
              <a:t>sto</a:t>
            </a:r>
            <a:r>
              <a:rPr lang="es-CL" dirty="0">
                <a:solidFill>
                  <a:schemeClr val="bg1"/>
                </a:solidFill>
                <a:latin typeface="Abadi MT Condensed Extra Bold"/>
              </a:rPr>
              <a:t> se llama la disposición “sospecha articulada.” </a:t>
            </a:r>
          </a:p>
          <a:p>
            <a:r>
              <a:rPr lang="en-US" dirty="0">
                <a:solidFill>
                  <a:schemeClr val="bg1"/>
                </a:solidFill>
                <a:latin typeface="Abadi MT Condensed Extra Bold"/>
              </a:rPr>
              <a:t>PREGUNTE: Am I being detained? (“¿</a:t>
            </a:r>
            <a:r>
              <a:rPr lang="en-US" dirty="0" err="1">
                <a:solidFill>
                  <a:schemeClr val="bg1"/>
                </a:solidFill>
                <a:latin typeface="Abadi MT Condensed Extra Bold"/>
              </a:rPr>
              <a:t>Estoy</a:t>
            </a:r>
            <a:r>
              <a:rPr lang="en-US" dirty="0">
                <a:solidFill>
                  <a:schemeClr val="bg1"/>
                </a:solidFill>
                <a:latin typeface="Abadi MT Condensed Extra Bold"/>
              </a:rPr>
              <a:t> </a:t>
            </a:r>
            <a:r>
              <a:rPr lang="en-US" dirty="0" err="1">
                <a:solidFill>
                  <a:schemeClr val="bg1"/>
                </a:solidFill>
                <a:latin typeface="Abadi MT Condensed Extra Bold"/>
              </a:rPr>
              <a:t>siendo</a:t>
            </a:r>
            <a:r>
              <a:rPr lang="en-US" dirty="0">
                <a:solidFill>
                  <a:schemeClr val="bg1"/>
                </a:solidFill>
                <a:latin typeface="Abadi MT Condensed Extra Bold"/>
              </a:rPr>
              <a:t> </a:t>
            </a:r>
            <a:r>
              <a:rPr lang="en-US" dirty="0" err="1">
                <a:solidFill>
                  <a:schemeClr val="bg1"/>
                </a:solidFill>
                <a:latin typeface="Abadi MT Condensed Extra Bold"/>
              </a:rPr>
              <a:t>detenid</a:t>
            </a:r>
            <a:r>
              <a:rPr lang="en-US" dirty="0">
                <a:solidFill>
                  <a:schemeClr val="bg1"/>
                </a:solidFill>
                <a:latin typeface="Abadi MT Condensed Extra Bold"/>
              </a:rPr>
              <a:t>@?”) SI ES ASÍ, PREGUNTE: Why? (“¿Por </a:t>
            </a:r>
            <a:r>
              <a:rPr lang="en-US" dirty="0" err="1">
                <a:solidFill>
                  <a:schemeClr val="bg1"/>
                </a:solidFill>
                <a:latin typeface="Abadi MT Condensed Extra Bold"/>
              </a:rPr>
              <a:t>qué</a:t>
            </a:r>
            <a:r>
              <a:rPr lang="en-US" dirty="0">
                <a:solidFill>
                  <a:schemeClr val="bg1"/>
                </a:solidFill>
                <a:latin typeface="Abadi MT Condensed Extra Bold"/>
              </a:rPr>
              <a:t>?”)</a:t>
            </a:r>
          </a:p>
          <a:p>
            <a:pPr eaLnBrk="1" hangingPunct="1"/>
            <a:r>
              <a:rPr lang="en-US" dirty="0">
                <a:solidFill>
                  <a:schemeClr val="bg1"/>
                </a:solidFill>
                <a:latin typeface="Abadi MT Condensed Extra Bold" charset="0"/>
              </a:rPr>
              <a:t>Si </a:t>
            </a:r>
            <a:r>
              <a:rPr lang="es-CL" dirty="0">
                <a:solidFill>
                  <a:schemeClr val="bg1"/>
                </a:solidFill>
                <a:latin typeface="Abadi MT Condensed Extra Bold" charset="0"/>
              </a:rPr>
              <a:t>un policía </a:t>
            </a:r>
            <a:r>
              <a:rPr lang="es-CL" dirty="0" err="1">
                <a:solidFill>
                  <a:schemeClr val="bg1"/>
                </a:solidFill>
                <a:latin typeface="Abadi MT Condensed Extra Bold" charset="0"/>
              </a:rPr>
              <a:t>empiez</a:t>
            </a:r>
            <a:r>
              <a:rPr lang="en-US" dirty="0">
                <a:solidFill>
                  <a:schemeClr val="bg1"/>
                </a:solidFill>
                <a:latin typeface="Abadi MT Condensed Extra Bold" charset="0"/>
              </a:rPr>
              <a:t>a a </a:t>
            </a:r>
            <a:r>
              <a:rPr lang="en-US" dirty="0" err="1">
                <a:solidFill>
                  <a:schemeClr val="bg1"/>
                </a:solidFill>
                <a:latin typeface="Abadi MT Condensed Extra Bold" charset="0"/>
              </a:rPr>
              <a:t>hacer</a:t>
            </a:r>
            <a:r>
              <a:rPr lang="en-US" dirty="0">
                <a:solidFill>
                  <a:schemeClr val="bg1"/>
                </a:solidFill>
                <a:latin typeface="Abadi MT Condensed Extra Bold" charset="0"/>
              </a:rPr>
              <a:t> un </a:t>
            </a:r>
            <a:r>
              <a:rPr lang="en-US" dirty="0" err="1">
                <a:solidFill>
                  <a:schemeClr val="bg1"/>
                </a:solidFill>
                <a:latin typeface="Abadi MT Condensed Extra Bold" charset="0"/>
              </a:rPr>
              <a:t>registro</a:t>
            </a:r>
            <a:r>
              <a:rPr lang="en-US" dirty="0">
                <a:solidFill>
                  <a:schemeClr val="bg1"/>
                </a:solidFill>
                <a:latin typeface="Abadi MT Condensed Extra Bold" charset="0"/>
              </a:rPr>
              <a:t>, </a:t>
            </a:r>
            <a:r>
              <a:rPr lang="en-US" dirty="0" err="1">
                <a:solidFill>
                  <a:schemeClr val="bg1"/>
                </a:solidFill>
                <a:latin typeface="Abadi MT Condensed Extra Bold" charset="0"/>
              </a:rPr>
              <a:t>diga</a:t>
            </a:r>
            <a:r>
              <a:rPr lang="en-US" dirty="0">
                <a:solidFill>
                  <a:schemeClr val="bg1"/>
                </a:solidFill>
                <a:latin typeface="Abadi MT Condensed Extra Bold" charset="0"/>
              </a:rPr>
              <a:t>: I DON’T CONSENT (to this search). (“YO NO CONSIENTO (a </a:t>
            </a:r>
            <a:r>
              <a:rPr lang="en-US" dirty="0" err="1">
                <a:solidFill>
                  <a:schemeClr val="bg1"/>
                </a:solidFill>
                <a:latin typeface="Abadi MT Condensed Extra Bold" charset="0"/>
              </a:rPr>
              <a:t>este</a:t>
            </a:r>
            <a:r>
              <a:rPr lang="en-US" dirty="0">
                <a:solidFill>
                  <a:schemeClr val="bg1"/>
                </a:solidFill>
                <a:latin typeface="Abadi MT Condensed Extra Bold" charset="0"/>
              </a:rPr>
              <a:t> </a:t>
            </a:r>
            <a:r>
              <a:rPr lang="en-US" dirty="0" err="1">
                <a:solidFill>
                  <a:schemeClr val="bg1"/>
                </a:solidFill>
                <a:latin typeface="Abadi MT Condensed Extra Bold" charset="0"/>
              </a:rPr>
              <a:t>registro</a:t>
            </a:r>
            <a:r>
              <a:rPr lang="en-US" dirty="0">
                <a:solidFill>
                  <a:schemeClr val="bg1"/>
                </a:solidFill>
                <a:latin typeface="Abadi MT Condensed Extra Bold" charset="0"/>
              </a:rPr>
              <a:t>)”).</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575845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4819" name="Rectangle 2"/>
          <p:cNvSpPr>
            <a:spLocks noGrp="1" noChangeArrowheads="1"/>
          </p:cNvSpPr>
          <p:nvPr>
            <p:ph type="title"/>
          </p:nvPr>
        </p:nvSpPr>
        <p:spPr>
          <a:xfrm>
            <a:off x="609600" y="152400"/>
            <a:ext cx="7848600" cy="1295400"/>
          </a:xfrm>
        </p:spPr>
        <p:txBody>
          <a:bodyPr/>
          <a:lstStyle/>
          <a:p>
            <a:r>
              <a:rPr lang="en-US" b="1" dirty="0">
                <a:latin typeface="Abadi MT Condensed Extra Bold" charset="0"/>
              </a:rPr>
              <a:t>Qu</a:t>
            </a:r>
            <a:r>
              <a:rPr lang="es-VE" b="1" dirty="0">
                <a:latin typeface="Abadi MT Condensed Extra Bold"/>
              </a:rPr>
              <a:t>É</a:t>
            </a:r>
            <a:r>
              <a:rPr lang="en-US" b="1" dirty="0">
                <a:latin typeface="Abadi MT Condensed Extra Bold" charset="0"/>
              </a:rPr>
              <a:t> </a:t>
            </a:r>
            <a:r>
              <a:rPr lang="en-US" b="1" dirty="0" err="1">
                <a:latin typeface="Abadi MT Condensed Extra Bold" charset="0"/>
              </a:rPr>
              <a:t>hacer</a:t>
            </a:r>
            <a:r>
              <a:rPr lang="en-US" b="1" dirty="0">
                <a:latin typeface="Abadi MT Condensed Extra Bold" charset="0"/>
              </a:rPr>
              <a:t> </a:t>
            </a:r>
            <a:r>
              <a:rPr lang="en-US" b="1" dirty="0" err="1">
                <a:latin typeface="Abadi MT Condensed Extra Bold" charset="0"/>
              </a:rPr>
              <a:t>si</a:t>
            </a:r>
            <a:r>
              <a:rPr lang="en-US" b="1" dirty="0">
                <a:latin typeface="Abadi MT Condensed Extra Bold" charset="0"/>
              </a:rPr>
              <a:t> l@ para la </a:t>
            </a:r>
            <a:r>
              <a:rPr lang="en-US" b="1" dirty="0" err="1">
                <a:latin typeface="Abadi MT Condensed Extra Bold" charset="0"/>
              </a:rPr>
              <a:t>polic</a:t>
            </a:r>
            <a:r>
              <a:rPr lang="es-VE" b="1" dirty="0">
                <a:latin typeface="Abadi MT Condensed Extra Bold"/>
              </a:rPr>
              <a:t>Í</a:t>
            </a:r>
            <a:r>
              <a:rPr lang="en-US" b="1" dirty="0">
                <a:latin typeface="Abadi MT Condensed Extra Bold" charset="0"/>
              </a:rPr>
              <a:t>a</a:t>
            </a:r>
            <a:endParaRPr lang="en-US" dirty="0">
              <a:latin typeface="Abadi MT Condensed Extra Bold" charset="0"/>
            </a:endParaRPr>
          </a:p>
        </p:txBody>
      </p:sp>
      <p:sp>
        <p:nvSpPr>
          <p:cNvPr id="34820" name="Rectangle 3"/>
          <p:cNvSpPr>
            <a:spLocks noGrp="1" noChangeArrowheads="1"/>
          </p:cNvSpPr>
          <p:nvPr>
            <p:ph idx="1"/>
          </p:nvPr>
        </p:nvSpPr>
        <p:spPr>
          <a:xfrm>
            <a:off x="228600" y="1600200"/>
            <a:ext cx="8686800" cy="4572000"/>
          </a:xfrm>
        </p:spPr>
        <p:txBody>
          <a:bodyPr>
            <a:normAutofit fontScale="92500"/>
          </a:bodyPr>
          <a:lstStyle/>
          <a:p>
            <a:pPr>
              <a:lnSpc>
                <a:spcPct val="90000"/>
              </a:lnSpc>
            </a:pPr>
            <a:r>
              <a:rPr lang="en-US" dirty="0"/>
              <a:t>¡</a:t>
            </a:r>
            <a:r>
              <a:rPr lang="es-CL" dirty="0">
                <a:solidFill>
                  <a:srgbClr val="161616"/>
                </a:solidFill>
                <a:latin typeface="Abadi MT Condensed Extra Bold" charset="0"/>
              </a:rPr>
              <a:t>Recuerde!  Cualquier cosa que usted diga puede ser y será, usada en su contra. </a:t>
            </a:r>
            <a:r>
              <a:rPr lang="es-CL" b="1" i="1" dirty="0">
                <a:solidFill>
                  <a:srgbClr val="161616"/>
                </a:solidFill>
                <a:latin typeface="Abadi MT Condensed Extra Bold" charset="0"/>
              </a:rPr>
              <a:t>Mantenga la calma y el control sobre sus palabras y sus acciones. </a:t>
            </a:r>
            <a:r>
              <a:rPr lang="es-CL" dirty="0">
                <a:solidFill>
                  <a:srgbClr val="161616"/>
                </a:solidFill>
                <a:latin typeface="Abadi MT Condensed Extra Bold" charset="0"/>
              </a:rPr>
              <a:t>Evite discutir con la policía, pero haga valer sus derechos de forma firme. </a:t>
            </a:r>
          </a:p>
          <a:p>
            <a:pPr eaLnBrk="1" hangingPunct="1">
              <a:lnSpc>
                <a:spcPct val="90000"/>
              </a:lnSpc>
            </a:pPr>
            <a:r>
              <a:rPr lang="es-CL" sz="2800" b="1" i="1" dirty="0">
                <a:solidFill>
                  <a:srgbClr val="161616"/>
                </a:solidFill>
                <a:latin typeface="Abadi MT Condensed Extra Bold" charset="0"/>
              </a:rPr>
              <a:t>No corra ni resista nunca </a:t>
            </a:r>
            <a:r>
              <a:rPr lang="es-CL" sz="2800" dirty="0">
                <a:solidFill>
                  <a:srgbClr val="161616"/>
                </a:solidFill>
                <a:latin typeface="Abadi MT Condensed Extra Bold" charset="0"/>
              </a:rPr>
              <a:t>aunque crea que la parada sea irrazonable o ilegal.</a:t>
            </a:r>
            <a:r>
              <a:rPr lang="es-CL" sz="2800" b="1" i="1" dirty="0">
                <a:solidFill>
                  <a:srgbClr val="161616"/>
                </a:solidFill>
                <a:latin typeface="Abadi MT Condensed Extra Bold" charset="0"/>
              </a:rPr>
              <a:t> </a:t>
            </a:r>
            <a:r>
              <a:rPr lang="es-CL" sz="2800" dirty="0">
                <a:solidFill>
                  <a:srgbClr val="161616"/>
                </a:solidFill>
                <a:latin typeface="Abadi MT Condensed Extra Bold" charset="0"/>
              </a:rPr>
              <a:t>  </a:t>
            </a:r>
          </a:p>
          <a:p>
            <a:pPr>
              <a:lnSpc>
                <a:spcPct val="90000"/>
              </a:lnSpc>
            </a:pPr>
            <a:r>
              <a:rPr lang="es-CL" sz="2800" b="1" i="1" dirty="0">
                <a:solidFill>
                  <a:srgbClr val="161616"/>
                </a:solidFill>
                <a:latin typeface="Abadi MT Condensed Extra Bold" charset="0"/>
              </a:rPr>
              <a:t>Pregunte </a:t>
            </a:r>
            <a:r>
              <a:rPr lang="es-VE" sz="2800" b="1" i="1" dirty="0">
                <a:solidFill>
                  <a:srgbClr val="161616"/>
                </a:solidFill>
                <a:latin typeface="Abadi MT Condensed Extra Bold" charset="0"/>
              </a:rPr>
              <a:t>si usted es libre para irse </a:t>
            </a:r>
            <a:r>
              <a:rPr lang="es-VE" sz="2800" b="1" dirty="0">
                <a:solidFill>
                  <a:srgbClr val="161616"/>
                </a:solidFill>
                <a:latin typeface="Abadi MT Condensed Extra Bold" charset="0"/>
              </a:rPr>
              <a:t>(“Am I free </a:t>
            </a:r>
            <a:r>
              <a:rPr lang="es-VE" sz="2800" b="1" dirty="0" err="1">
                <a:solidFill>
                  <a:srgbClr val="161616"/>
                </a:solidFill>
                <a:latin typeface="Abadi MT Condensed Extra Bold" charset="0"/>
              </a:rPr>
              <a:t>to</a:t>
            </a:r>
            <a:r>
              <a:rPr lang="es-VE" sz="2800" b="1" dirty="0">
                <a:solidFill>
                  <a:srgbClr val="161616"/>
                </a:solidFill>
                <a:latin typeface="Abadi MT Condensed Extra Bold" charset="0"/>
              </a:rPr>
              <a:t> </a:t>
            </a:r>
            <a:r>
              <a:rPr lang="es-VE" sz="2800" b="1" dirty="0" err="1">
                <a:solidFill>
                  <a:srgbClr val="161616"/>
                </a:solidFill>
                <a:latin typeface="Abadi MT Condensed Extra Bold" charset="0"/>
              </a:rPr>
              <a:t>leave</a:t>
            </a:r>
            <a:r>
              <a:rPr lang="es-VE" sz="2800" b="1" dirty="0">
                <a:solidFill>
                  <a:srgbClr val="161616"/>
                </a:solidFill>
                <a:latin typeface="Abadi MT Condensed Extra Bold" charset="0"/>
              </a:rPr>
              <a:t>?”)</a:t>
            </a:r>
            <a:r>
              <a:rPr lang="es-VE" sz="2800" dirty="0">
                <a:solidFill>
                  <a:srgbClr val="161616"/>
                </a:solidFill>
                <a:latin typeface="Abadi MT Condensed Extra Bold" charset="0"/>
              </a:rPr>
              <a:t>; si responden que s</a:t>
            </a:r>
            <a:r>
              <a:rPr lang="es-CL" sz="2800" dirty="0">
                <a:solidFill>
                  <a:srgbClr val="161616"/>
                </a:solidFill>
                <a:latin typeface="Abadi MT Condensed Extra Bold" charset="0"/>
              </a:rPr>
              <a:t>í</a:t>
            </a:r>
            <a:r>
              <a:rPr lang="es-VE" sz="2800" dirty="0">
                <a:solidFill>
                  <a:srgbClr val="161616"/>
                </a:solidFill>
                <a:latin typeface="Abadi MT Condensed Extra Bold" charset="0"/>
              </a:rPr>
              <a:t>, entonces váyase. Usted no tiene que darles su identificación si no l@ están deteniendo (a menos que usted </a:t>
            </a:r>
            <a:r>
              <a:rPr lang="es-VE" sz="2800" dirty="0" err="1">
                <a:solidFill>
                  <a:srgbClr val="161616"/>
                </a:solidFill>
                <a:latin typeface="Abadi MT Condensed Extra Bold" charset="0"/>
              </a:rPr>
              <a:t>est</a:t>
            </a:r>
            <a:r>
              <a:rPr lang="es-CL" sz="2800" dirty="0">
                <a:solidFill>
                  <a:schemeClr val="bg1"/>
                </a:solidFill>
                <a:latin typeface="Abadi MT Condensed Extra Bold"/>
              </a:rPr>
              <a:t>é</a:t>
            </a:r>
            <a:r>
              <a:rPr lang="es-VE" sz="2800" dirty="0">
                <a:solidFill>
                  <a:srgbClr val="161616"/>
                </a:solidFill>
                <a:latin typeface="Abadi MT Condensed Extra Bold" charset="0"/>
              </a:rPr>
              <a:t> manejando un vehículo motorizado). </a:t>
            </a:r>
          </a:p>
          <a:p>
            <a:pPr>
              <a:lnSpc>
                <a:spcPct val="90000"/>
              </a:lnSpc>
            </a:pPr>
            <a:r>
              <a:rPr lang="es-VE" sz="3600" dirty="0">
                <a:solidFill>
                  <a:schemeClr val="bg1"/>
                </a:solidFill>
                <a:latin typeface="Abadi MT Condensed Extra Bold"/>
              </a:rPr>
              <a:t>¡¡¡</a:t>
            </a:r>
            <a:r>
              <a:rPr lang="es-VE" sz="3600" dirty="0">
                <a:solidFill>
                  <a:schemeClr val="bg1"/>
                </a:solidFill>
                <a:latin typeface="Abadi MT Condensed Extra Bold" charset="0"/>
              </a:rPr>
              <a:t>NUNCA CONSIENTA A NING</a:t>
            </a:r>
            <a:r>
              <a:rPr lang="en-US" sz="3600" dirty="0">
                <a:solidFill>
                  <a:schemeClr val="bg1"/>
                </a:solidFill>
                <a:latin typeface="Abadi MT Condensed Extra Bold"/>
              </a:rPr>
              <a:t>Ú</a:t>
            </a:r>
            <a:r>
              <a:rPr lang="es-VE" sz="3600" dirty="0">
                <a:solidFill>
                  <a:schemeClr val="bg1"/>
                </a:solidFill>
                <a:latin typeface="Abadi MT Condensed Extra Bold" charset="0"/>
              </a:rPr>
              <a:t>N REGISTRO!!!</a:t>
            </a:r>
          </a:p>
          <a:p>
            <a:pPr eaLnBrk="1" hangingPunct="1">
              <a:lnSpc>
                <a:spcPct val="90000"/>
              </a:lnSpc>
            </a:pPr>
            <a:endParaRPr lang="en-US" dirty="0">
              <a:solidFill>
                <a:srgbClr val="161616"/>
              </a:solidFill>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594877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6867" name="Rectangle 2"/>
          <p:cNvSpPr>
            <a:spLocks noGrp="1" noChangeArrowheads="1"/>
          </p:cNvSpPr>
          <p:nvPr>
            <p:ph type="title"/>
          </p:nvPr>
        </p:nvSpPr>
        <p:spPr>
          <a:xfrm>
            <a:off x="609600" y="304800"/>
            <a:ext cx="7772400" cy="1143000"/>
          </a:xfrm>
        </p:spPr>
        <p:txBody>
          <a:bodyPr>
            <a:normAutofit/>
          </a:bodyPr>
          <a:lstStyle/>
          <a:p>
            <a:r>
              <a:rPr lang="en-US" b="1" dirty="0">
                <a:latin typeface="Abadi MT Condensed Extra Bold" charset="0"/>
              </a:rPr>
              <a:t>Si </a:t>
            </a:r>
            <a:r>
              <a:rPr lang="en-US" b="1" dirty="0" err="1">
                <a:latin typeface="Abadi MT Condensed Extra Bold" charset="0"/>
              </a:rPr>
              <a:t>usted</a:t>
            </a:r>
            <a:r>
              <a:rPr lang="en-US" b="1" dirty="0">
                <a:latin typeface="Abadi MT Condensed Extra Bold" charset="0"/>
              </a:rPr>
              <a:t> no es libre para </a:t>
            </a:r>
            <a:r>
              <a:rPr lang="en-US" b="1" dirty="0" err="1">
                <a:latin typeface="Abadi MT Condensed Extra Bold" charset="0"/>
              </a:rPr>
              <a:t>irse</a:t>
            </a:r>
            <a:r>
              <a:rPr lang="en-US" b="1" dirty="0">
                <a:latin typeface="Abadi MT Condensed Extra Bold" charset="0"/>
              </a:rPr>
              <a:t>, </a:t>
            </a:r>
            <a:r>
              <a:rPr lang="en-US" b="1" dirty="0" err="1">
                <a:latin typeface="Abadi MT Condensed Extra Bold" charset="0"/>
              </a:rPr>
              <a:t>pregunte</a:t>
            </a:r>
            <a:r>
              <a:rPr lang="en-US" b="1" dirty="0">
                <a:latin typeface="Abadi MT Condensed Extra Bold" charset="0"/>
              </a:rPr>
              <a:t> por </a:t>
            </a:r>
            <a:r>
              <a:rPr lang="en-US" b="1" dirty="0" err="1">
                <a:latin typeface="Abadi MT Condensed Extra Bold" charset="0"/>
              </a:rPr>
              <a:t>qu</a:t>
            </a:r>
            <a:r>
              <a:rPr lang="es-VE" b="1" dirty="0">
                <a:latin typeface="Abadi MT Condensed Extra Bold"/>
              </a:rPr>
              <a:t>É</a:t>
            </a:r>
            <a:r>
              <a:rPr lang="en-US" b="1" dirty="0">
                <a:latin typeface="Abadi MT Condensed Extra Bold" charset="0"/>
              </a:rPr>
              <a:t> </a:t>
            </a:r>
            <a:r>
              <a:rPr lang="en-US" b="1" dirty="0" err="1">
                <a:latin typeface="Abadi MT Condensed Extra Bold" charset="0"/>
              </a:rPr>
              <a:t>est</a:t>
            </a:r>
            <a:r>
              <a:rPr lang="es-VE" b="1" dirty="0">
                <a:latin typeface="Abadi MT Condensed Extra Bold"/>
              </a:rPr>
              <a:t>Á</a:t>
            </a:r>
            <a:r>
              <a:rPr lang="en-US" b="1" dirty="0">
                <a:latin typeface="Abadi MT Condensed Extra Bold" charset="0"/>
              </a:rPr>
              <a:t> </a:t>
            </a:r>
            <a:r>
              <a:rPr lang="en-US" b="1" dirty="0" err="1">
                <a:latin typeface="Abadi MT Condensed Extra Bold" charset="0"/>
              </a:rPr>
              <a:t>siendo</a:t>
            </a:r>
            <a:r>
              <a:rPr lang="en-US" b="1" dirty="0">
                <a:latin typeface="Abadi MT Condensed Extra Bold" charset="0"/>
              </a:rPr>
              <a:t> </a:t>
            </a:r>
            <a:r>
              <a:rPr lang="en-US" b="1" dirty="0" err="1">
                <a:latin typeface="Abadi MT Condensed Extra Bold" charset="0"/>
              </a:rPr>
              <a:t>detenid</a:t>
            </a:r>
            <a:r>
              <a:rPr lang="en-US" b="1" dirty="0">
                <a:latin typeface="Abadi MT Condensed Extra Bold" charset="0"/>
              </a:rPr>
              <a:t>@</a:t>
            </a:r>
            <a:r>
              <a:rPr lang="en-US" dirty="0">
                <a:latin typeface="Abadi MT Condensed Extra Bold" charset="0"/>
              </a:rPr>
              <a:t> </a:t>
            </a:r>
          </a:p>
        </p:txBody>
      </p:sp>
      <p:sp>
        <p:nvSpPr>
          <p:cNvPr id="36868" name="Rectangle 3"/>
          <p:cNvSpPr>
            <a:spLocks noGrp="1" noChangeArrowheads="1"/>
          </p:cNvSpPr>
          <p:nvPr>
            <p:ph idx="1"/>
          </p:nvPr>
        </p:nvSpPr>
        <p:spPr>
          <a:xfrm>
            <a:off x="76200" y="1600200"/>
            <a:ext cx="8915400" cy="5105400"/>
          </a:xfrm>
        </p:spPr>
        <p:txBody>
          <a:bodyPr>
            <a:normAutofit fontScale="92500" lnSpcReduction="10000"/>
          </a:bodyPr>
          <a:lstStyle/>
          <a:p>
            <a:pPr eaLnBrk="1" hangingPunct="1"/>
            <a:r>
              <a:rPr lang="es-VE" sz="2900" dirty="0">
                <a:solidFill>
                  <a:srgbClr val="161616"/>
                </a:solidFill>
                <a:latin typeface="Abadi MT Condensed Extra Bold" charset="0"/>
              </a:rPr>
              <a:t>Usted </a:t>
            </a:r>
            <a:r>
              <a:rPr lang="es-VE" sz="2900" b="1" i="1" dirty="0">
                <a:solidFill>
                  <a:srgbClr val="161616"/>
                </a:solidFill>
                <a:latin typeface="Abadi MT Condensed Extra Bold" charset="0"/>
              </a:rPr>
              <a:t>tiene que proveer su nombre, dirección y fecha de nacimiento </a:t>
            </a:r>
            <a:r>
              <a:rPr lang="es-VE" sz="2900" dirty="0">
                <a:solidFill>
                  <a:srgbClr val="161616"/>
                </a:solidFill>
                <a:latin typeface="Abadi MT Condensed Extra Bold" charset="0"/>
              </a:rPr>
              <a:t>si l@ detienen, pero </a:t>
            </a:r>
            <a:r>
              <a:rPr lang="es-VE" sz="2900" b="1" i="1" dirty="0">
                <a:solidFill>
                  <a:srgbClr val="161616"/>
                </a:solidFill>
                <a:latin typeface="Abadi MT Condensed Extra Bold" charset="0"/>
              </a:rPr>
              <a:t>no tiene que decir nada más.</a:t>
            </a:r>
            <a:r>
              <a:rPr lang="es-VE" sz="2900" dirty="0">
                <a:solidFill>
                  <a:srgbClr val="161616"/>
                </a:solidFill>
                <a:latin typeface="Abadi MT Condensed Extra Bold" charset="0"/>
              </a:rPr>
              <a:t> Dar un nombre falso es un crimen. </a:t>
            </a:r>
            <a:r>
              <a:rPr lang="es-VE" sz="2900" dirty="0" err="1">
                <a:solidFill>
                  <a:srgbClr val="161616"/>
                </a:solidFill>
                <a:latin typeface="Abadi MT Condensed Extra Bold" charset="0"/>
              </a:rPr>
              <a:t>L@s</a:t>
            </a:r>
            <a:r>
              <a:rPr lang="es-VE" sz="2900" dirty="0">
                <a:solidFill>
                  <a:srgbClr val="161616"/>
                </a:solidFill>
                <a:latin typeface="Abadi MT Condensed Extra Bold" charset="0"/>
              </a:rPr>
              <a:t> policías tienen que decirle su nombre, agencia y número de placa.</a:t>
            </a:r>
          </a:p>
          <a:p>
            <a:pPr eaLnBrk="1" hangingPunct="1"/>
            <a:r>
              <a:rPr lang="es-VE" sz="2900" dirty="0">
                <a:solidFill>
                  <a:srgbClr val="161616"/>
                </a:solidFill>
                <a:latin typeface="Abadi MT Condensed Extra Bold" charset="0"/>
              </a:rPr>
              <a:t>Pueden </a:t>
            </a:r>
            <a:r>
              <a:rPr lang="es-VE" sz="2900" dirty="0" err="1">
                <a:solidFill>
                  <a:srgbClr val="161616"/>
                </a:solidFill>
                <a:latin typeface="Abadi MT Condensed Extra Bold" charset="0"/>
              </a:rPr>
              <a:t>cachearl</a:t>
            </a:r>
            <a:r>
              <a:rPr lang="es-VE" sz="2900" dirty="0">
                <a:solidFill>
                  <a:srgbClr val="161616"/>
                </a:solidFill>
                <a:latin typeface="Abadi MT Condensed Extra Bold" charset="0"/>
              </a:rPr>
              <a:t>@ a usted, y pueden registrar cualquier propiedad al alcance (de usted) si sospechan razonablemente que usted constituye una amenaza inminente de daño físico grave.</a:t>
            </a:r>
          </a:p>
          <a:p>
            <a:pPr eaLnBrk="1" hangingPunct="1"/>
            <a:r>
              <a:rPr lang="es-VE" sz="2900" b="1" dirty="0">
                <a:solidFill>
                  <a:srgbClr val="161616"/>
                </a:solidFill>
                <a:latin typeface="Abadi MT Condensed Extra Bold" charset="0"/>
              </a:rPr>
              <a:t>Anote todo lo que pueda recordar </a:t>
            </a:r>
            <a:r>
              <a:rPr lang="es-VE" sz="2900" dirty="0">
                <a:solidFill>
                  <a:srgbClr val="161616"/>
                </a:solidFill>
                <a:latin typeface="Abadi MT Condensed Extra Bold" charset="0"/>
              </a:rPr>
              <a:t>de la interacción con la policía</a:t>
            </a:r>
            <a:r>
              <a:rPr lang="es-VE" sz="2900" b="1" dirty="0">
                <a:solidFill>
                  <a:srgbClr val="161616"/>
                </a:solidFill>
                <a:latin typeface="Abadi MT Condensed Extra Bold" charset="0"/>
              </a:rPr>
              <a:t>, </a:t>
            </a:r>
            <a:r>
              <a:rPr lang="es-VE" sz="2900" dirty="0">
                <a:solidFill>
                  <a:srgbClr val="161616"/>
                </a:solidFill>
                <a:latin typeface="Abadi MT Condensed Extra Bold" charset="0"/>
              </a:rPr>
              <a:t>incluyendo los nombres de </a:t>
            </a:r>
            <a:r>
              <a:rPr lang="es-VE" sz="2900" dirty="0" err="1">
                <a:solidFill>
                  <a:srgbClr val="161616"/>
                </a:solidFill>
                <a:latin typeface="Abadi MT Condensed Extra Bold" charset="0"/>
              </a:rPr>
              <a:t>l@s</a:t>
            </a:r>
            <a:r>
              <a:rPr lang="es-VE" sz="2900" dirty="0">
                <a:solidFill>
                  <a:srgbClr val="161616"/>
                </a:solidFill>
                <a:latin typeface="Abadi MT Condensed Extra Bold" charset="0"/>
              </a:rPr>
              <a:t> policías y sus números de placa</a:t>
            </a:r>
            <a:r>
              <a:rPr lang="en-US" sz="2900" dirty="0">
                <a:solidFill>
                  <a:srgbClr val="161616"/>
                </a:solidFill>
                <a:latin typeface="Abadi MT Condensed Extra Bold" charset="0"/>
              </a:rPr>
              <a:t>.</a:t>
            </a:r>
          </a:p>
          <a:p>
            <a:r>
              <a:rPr lang="en-US" sz="2900" dirty="0">
                <a:solidFill>
                  <a:srgbClr val="161616"/>
                </a:solidFill>
                <a:latin typeface="Abadi MT Condensed Extra Bold" charset="0"/>
              </a:rPr>
              <a:t>NO CONSIENTA A NING</a:t>
            </a:r>
            <a:r>
              <a:rPr lang="en-US" sz="2900" dirty="0">
                <a:solidFill>
                  <a:schemeClr val="bg1"/>
                </a:solidFill>
                <a:latin typeface="Abadi MT Condensed Extra Bold"/>
              </a:rPr>
              <a:t>Ú</a:t>
            </a:r>
            <a:r>
              <a:rPr lang="en-US" sz="2900" dirty="0">
                <a:solidFill>
                  <a:srgbClr val="161616"/>
                </a:solidFill>
                <a:latin typeface="Abadi MT Condensed Extra Bold" charset="0"/>
              </a:rPr>
              <a:t>N REGISTRO</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6600825" y="6358157"/>
            <a:ext cx="2543175" cy="34744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4266994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8915" name="Rectangle 2"/>
          <p:cNvSpPr>
            <a:spLocks noGrp="1" noChangeArrowheads="1"/>
          </p:cNvSpPr>
          <p:nvPr>
            <p:ph type="title"/>
          </p:nvPr>
        </p:nvSpPr>
        <p:spPr>
          <a:xfrm>
            <a:off x="685800" y="457200"/>
            <a:ext cx="7772400" cy="1143000"/>
          </a:xfrm>
        </p:spPr>
        <p:txBody>
          <a:bodyPr/>
          <a:lstStyle/>
          <a:p>
            <a:r>
              <a:rPr lang="en-US" b="1" dirty="0">
                <a:latin typeface="Abadi MT Condensed Extra Bold"/>
              </a:rPr>
              <a:t>¿</a:t>
            </a:r>
            <a:r>
              <a:rPr lang="en-US" b="1" dirty="0" err="1">
                <a:latin typeface="Abadi MT Condensed Extra Bold"/>
              </a:rPr>
              <a:t>Estoy</a:t>
            </a:r>
            <a:r>
              <a:rPr lang="en-US" b="1" dirty="0">
                <a:latin typeface="Abadi MT Condensed Extra Bold"/>
              </a:rPr>
              <a:t> bajo </a:t>
            </a:r>
            <a:r>
              <a:rPr lang="en-US" b="1" dirty="0" err="1">
                <a:latin typeface="Abadi MT Condensed Extra Bold"/>
              </a:rPr>
              <a:t>arresto</a:t>
            </a:r>
            <a:r>
              <a:rPr lang="en-US" b="1" dirty="0">
                <a:latin typeface="Abadi MT Condensed Extra Bold"/>
              </a:rPr>
              <a:t>?</a:t>
            </a:r>
          </a:p>
        </p:txBody>
      </p:sp>
      <p:sp>
        <p:nvSpPr>
          <p:cNvPr id="38916" name="Rectangle 3"/>
          <p:cNvSpPr>
            <a:spLocks noGrp="1" noChangeArrowheads="1"/>
          </p:cNvSpPr>
          <p:nvPr>
            <p:ph idx="1"/>
          </p:nvPr>
        </p:nvSpPr>
        <p:spPr>
          <a:xfrm>
            <a:off x="457200" y="1028700"/>
            <a:ext cx="8229600" cy="4419600"/>
          </a:xfrm>
        </p:spPr>
        <p:txBody>
          <a:bodyPr/>
          <a:lstStyle/>
          <a:p>
            <a:pPr eaLnBrk="1" hangingPunct="1"/>
            <a:r>
              <a:rPr lang="es-CL" b="1" dirty="0">
                <a:solidFill>
                  <a:srgbClr val="161616"/>
                </a:solidFill>
                <a:latin typeface="Abadi MT Condensed Extra Bold" charset="0"/>
              </a:rPr>
              <a:t>La policía no puede </a:t>
            </a:r>
            <a:r>
              <a:rPr lang="es-CL" b="1" dirty="0" err="1">
                <a:solidFill>
                  <a:srgbClr val="161616"/>
                </a:solidFill>
                <a:latin typeface="Abadi MT Condensed Extra Bold" charset="0"/>
              </a:rPr>
              <a:t>moverl</a:t>
            </a:r>
            <a:r>
              <a:rPr lang="es-CL" b="1" dirty="0">
                <a:solidFill>
                  <a:srgbClr val="161616"/>
                </a:solidFill>
                <a:latin typeface="Abadi MT Condensed Extra Bold" charset="0"/>
              </a:rPr>
              <a:t>@ a usted </a:t>
            </a:r>
            <a:r>
              <a:rPr lang="es-CL" dirty="0">
                <a:solidFill>
                  <a:srgbClr val="161616"/>
                </a:solidFill>
                <a:latin typeface="Abadi MT Condensed Extra Bold" charset="0"/>
              </a:rPr>
              <a:t>a menos que esté bajo arresto </a:t>
            </a:r>
          </a:p>
          <a:p>
            <a:pPr eaLnBrk="1" hangingPunct="1"/>
            <a:r>
              <a:rPr lang="es-CL" b="1" dirty="0">
                <a:solidFill>
                  <a:srgbClr val="161616"/>
                </a:solidFill>
                <a:latin typeface="Abadi MT Condensed Extra Bold" charset="0"/>
              </a:rPr>
              <a:t>Si l@ arrestan, pida un abogado inmediatamente. No responda ninguna pregunta de la policía.</a:t>
            </a:r>
          </a:p>
          <a:p>
            <a:pPr eaLnBrk="1" hangingPunct="1"/>
            <a:r>
              <a:rPr lang="es-CL" dirty="0">
                <a:solidFill>
                  <a:srgbClr val="161616"/>
                </a:solidFill>
                <a:latin typeface="Abadi MT Condensed Extra Bold" charset="0"/>
              </a:rPr>
              <a:t>Las personas menores de 18 años tienen los mismos derechos, pero normalmente le son liberadas de la cárcel solamente a un padre/tutor</a:t>
            </a:r>
            <a:r>
              <a:rPr lang="en-US" dirty="0">
                <a:solidFill>
                  <a:srgbClr val="161616"/>
                </a:solidFill>
                <a:latin typeface="Abadi MT Condensed Extra Bold" charset="0"/>
              </a:rPr>
              <a:t>. </a:t>
            </a:r>
          </a:p>
          <a:p>
            <a:pPr eaLnBrk="1" hangingPunct="1"/>
            <a:r>
              <a:rPr lang="es-CL" dirty="0">
                <a:solidFill>
                  <a:srgbClr val="161616"/>
                </a:solidFill>
                <a:latin typeface="Abadi MT Condensed Extra Bold" charset="0"/>
              </a:rPr>
              <a:t>Si usted está herid@, busque atención médica y tome fotos.</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293313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0963" name="Rectangle 2"/>
          <p:cNvSpPr>
            <a:spLocks noGrp="1" noChangeArrowheads="1"/>
          </p:cNvSpPr>
          <p:nvPr>
            <p:ph type="title"/>
          </p:nvPr>
        </p:nvSpPr>
        <p:spPr>
          <a:xfrm>
            <a:off x="685800" y="304800"/>
            <a:ext cx="7772400" cy="1066800"/>
          </a:xfrm>
        </p:spPr>
        <p:txBody>
          <a:bodyPr/>
          <a:lstStyle/>
          <a:p>
            <a:r>
              <a:rPr lang="en-US" b="1" dirty="0" err="1">
                <a:latin typeface="Abadi MT Condensed Extra Bold" charset="0"/>
              </a:rPr>
              <a:t>arresto</a:t>
            </a:r>
            <a:r>
              <a:rPr lang="en-US" b="1" dirty="0">
                <a:latin typeface="Abadi MT Condensed Extra Bold" charset="0"/>
              </a:rPr>
              <a:t>: </a:t>
            </a:r>
            <a:r>
              <a:rPr lang="en-US" b="1" dirty="0" err="1">
                <a:latin typeface="Abadi MT Condensed Extra Bold" charset="0"/>
              </a:rPr>
              <a:t>entonces</a:t>
            </a:r>
            <a:r>
              <a:rPr lang="en-US" b="1" dirty="0">
                <a:latin typeface="Abadi MT Condensed Extra Bold" charset="0"/>
              </a:rPr>
              <a:t>, </a:t>
            </a:r>
            <a:r>
              <a:rPr lang="en-US" b="1" dirty="0" err="1">
                <a:latin typeface="Abadi MT Condensed Extra Bold" charset="0"/>
              </a:rPr>
              <a:t>usted</a:t>
            </a:r>
            <a:r>
              <a:rPr lang="en-US" b="1" dirty="0">
                <a:latin typeface="Abadi MT Condensed Extra Bold" charset="0"/>
              </a:rPr>
              <a:t> </a:t>
            </a:r>
            <a:r>
              <a:rPr lang="en-US" b="1" dirty="0" err="1">
                <a:latin typeface="Abadi MT Condensed Extra Bold" charset="0"/>
              </a:rPr>
              <a:t>va</a:t>
            </a:r>
            <a:r>
              <a:rPr lang="en-US" b="1" dirty="0">
                <a:latin typeface="Abadi MT Condensed Extra Bold" charset="0"/>
              </a:rPr>
              <a:t> a la c</a:t>
            </a:r>
            <a:r>
              <a:rPr lang="es-VE" b="1" dirty="0">
                <a:latin typeface="Abadi MT Condensed Extra Bold"/>
              </a:rPr>
              <a:t>Á</a:t>
            </a:r>
            <a:r>
              <a:rPr lang="en-US" b="1" dirty="0" err="1">
                <a:latin typeface="Abadi MT Condensed Extra Bold" charset="0"/>
              </a:rPr>
              <a:t>rcel</a:t>
            </a:r>
            <a:endParaRPr lang="en-US" b="1" dirty="0">
              <a:latin typeface="Abadi MT Condensed Extra Bold" charset="0"/>
            </a:endParaRPr>
          </a:p>
        </p:txBody>
      </p:sp>
      <p:sp>
        <p:nvSpPr>
          <p:cNvPr id="40964" name="Rectangle 3"/>
          <p:cNvSpPr>
            <a:spLocks noGrp="1" noChangeArrowheads="1"/>
          </p:cNvSpPr>
          <p:nvPr>
            <p:ph idx="1"/>
          </p:nvPr>
        </p:nvSpPr>
        <p:spPr>
          <a:xfrm>
            <a:off x="228600" y="685800"/>
            <a:ext cx="8382000" cy="5029200"/>
          </a:xfrm>
        </p:spPr>
        <p:txBody>
          <a:bodyPr/>
          <a:lstStyle/>
          <a:p>
            <a:pPr eaLnBrk="1" hangingPunct="1"/>
            <a:r>
              <a:rPr lang="es-CL" dirty="0">
                <a:solidFill>
                  <a:srgbClr val="000000"/>
                </a:solidFill>
                <a:latin typeface="Abadi MT Condensed Extra Bold" charset="0"/>
              </a:rPr>
              <a:t>La policía puede </a:t>
            </a:r>
            <a:r>
              <a:rPr lang="es-CL" dirty="0" err="1">
                <a:solidFill>
                  <a:srgbClr val="000000"/>
                </a:solidFill>
                <a:latin typeface="Abadi MT Condensed Extra Bold" charset="0"/>
              </a:rPr>
              <a:t>arrestarl</a:t>
            </a:r>
            <a:r>
              <a:rPr lang="es-CL" dirty="0">
                <a:solidFill>
                  <a:srgbClr val="000000"/>
                </a:solidFill>
                <a:latin typeface="Abadi MT Condensed Extra Bold" charset="0"/>
              </a:rPr>
              <a:t>@ si l@ </a:t>
            </a:r>
            <a:r>
              <a:rPr lang="es-CL" i="1" dirty="0">
                <a:solidFill>
                  <a:srgbClr val="000000"/>
                </a:solidFill>
                <a:latin typeface="Abadi MT Condensed Extra Bold" charset="0"/>
              </a:rPr>
              <a:t>ven </a:t>
            </a:r>
            <a:r>
              <a:rPr lang="es-CL" dirty="0">
                <a:solidFill>
                  <a:srgbClr val="000000"/>
                </a:solidFill>
                <a:latin typeface="Abadi MT Condensed Extra Bold" charset="0"/>
              </a:rPr>
              <a:t>incumplir la ley, tienen </a:t>
            </a:r>
            <a:r>
              <a:rPr lang="es-CL" i="1" dirty="0">
                <a:solidFill>
                  <a:srgbClr val="000000"/>
                </a:solidFill>
                <a:latin typeface="Abadi MT Condensed Extra Bold" charset="0"/>
              </a:rPr>
              <a:t>causa probable </a:t>
            </a:r>
            <a:r>
              <a:rPr lang="es-CL" dirty="0">
                <a:solidFill>
                  <a:srgbClr val="000000"/>
                </a:solidFill>
                <a:latin typeface="Abadi MT Condensed Extra Bold" charset="0"/>
              </a:rPr>
              <a:t>para creer que usted ha </a:t>
            </a:r>
            <a:r>
              <a:rPr lang="es-VE" dirty="0">
                <a:solidFill>
                  <a:srgbClr val="000000"/>
                </a:solidFill>
                <a:latin typeface="Abadi MT Condensed Extra Bold" charset="0"/>
              </a:rPr>
              <a:t>cometido un crimen, o tienen una </a:t>
            </a:r>
            <a:r>
              <a:rPr lang="es-VE" i="1" dirty="0">
                <a:solidFill>
                  <a:srgbClr val="000000"/>
                </a:solidFill>
                <a:latin typeface="Abadi MT Condensed Extra Bold" charset="0"/>
              </a:rPr>
              <a:t>orden de arresto</a:t>
            </a:r>
            <a:r>
              <a:rPr lang="es-VE" dirty="0">
                <a:solidFill>
                  <a:srgbClr val="000000"/>
                </a:solidFill>
                <a:latin typeface="Abadi MT Condensed Extra Bold" charset="0"/>
              </a:rPr>
              <a:t>, firmada por un juez, en su contra.</a:t>
            </a:r>
          </a:p>
          <a:p>
            <a:pPr eaLnBrk="1" hangingPunct="1"/>
            <a:r>
              <a:rPr lang="es-VE" i="1" dirty="0">
                <a:solidFill>
                  <a:srgbClr val="000000"/>
                </a:solidFill>
                <a:latin typeface="Abadi MT Condensed Extra Bold" charset="0"/>
              </a:rPr>
              <a:t>Si usted comete un acto de desobediencia civil no violenta, entonces ha incumplido la ley </a:t>
            </a:r>
            <a:r>
              <a:rPr lang="es-VE" dirty="0">
                <a:solidFill>
                  <a:srgbClr val="000000"/>
                </a:solidFill>
                <a:latin typeface="Abadi MT Condensed Extra Bold" charset="0"/>
              </a:rPr>
              <a:t>– muy probablemente en frente de policías – y por lo tanto pueden </a:t>
            </a:r>
            <a:r>
              <a:rPr lang="es-VE" dirty="0" err="1">
                <a:solidFill>
                  <a:srgbClr val="000000"/>
                </a:solidFill>
                <a:latin typeface="Abadi MT Condensed Extra Bold" charset="0"/>
              </a:rPr>
              <a:t>arrestarl</a:t>
            </a:r>
            <a:r>
              <a:rPr lang="es-VE" dirty="0">
                <a:solidFill>
                  <a:srgbClr val="000000"/>
                </a:solidFill>
                <a:latin typeface="Abadi MT Condensed Extra Bold" charset="0"/>
              </a:rPr>
              <a:t>@ porque han sido </a:t>
            </a:r>
            <a:r>
              <a:rPr lang="es-VE" dirty="0" err="1">
                <a:solidFill>
                  <a:srgbClr val="000000"/>
                </a:solidFill>
                <a:latin typeface="Abadi MT Condensed Extra Bold" charset="0"/>
              </a:rPr>
              <a:t>testig@s</a:t>
            </a:r>
            <a:r>
              <a:rPr lang="es-VE" dirty="0">
                <a:solidFill>
                  <a:srgbClr val="000000"/>
                </a:solidFill>
                <a:latin typeface="Abadi MT Condensed Extra Bold" charset="0"/>
              </a:rPr>
              <a:t> del acto.</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563487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descr="TransparentLogo"/>
          <p:cNvPicPr>
            <a:picLocks noChangeAspect="1" noChangeArrowheads="1"/>
          </p:cNvPicPr>
          <p:nvPr/>
        </p:nvPicPr>
        <p:blipFill>
          <a:blip r:embed="rId3"/>
          <a:srcRect/>
          <a:stretch>
            <a:fillRect/>
          </a:stretch>
        </p:blipFill>
        <p:spPr bwMode="auto">
          <a:xfrm>
            <a:off x="0" y="20637"/>
            <a:ext cx="9144000" cy="6837363"/>
          </a:xfrm>
          <a:prstGeom prst="rect">
            <a:avLst/>
          </a:prstGeom>
          <a:noFill/>
          <a:ln w="9525">
            <a:noFill/>
            <a:miter lim="800000"/>
            <a:headEnd/>
            <a:tailEnd/>
          </a:ln>
        </p:spPr>
      </p:pic>
      <p:sp>
        <p:nvSpPr>
          <p:cNvPr id="43011" name="Rectangle 2"/>
          <p:cNvSpPr>
            <a:spLocks noGrp="1" noChangeArrowheads="1"/>
          </p:cNvSpPr>
          <p:nvPr>
            <p:ph type="title"/>
          </p:nvPr>
        </p:nvSpPr>
        <p:spPr>
          <a:xfrm>
            <a:off x="685800" y="533400"/>
            <a:ext cx="7772400" cy="1143000"/>
          </a:xfrm>
        </p:spPr>
        <p:txBody>
          <a:bodyPr/>
          <a:lstStyle/>
          <a:p>
            <a:pPr eaLnBrk="1" hangingPunct="1"/>
            <a:r>
              <a:rPr lang="en-US" b="1" dirty="0" err="1">
                <a:latin typeface="Abadi MT Condensed Extra Bold" charset="0"/>
              </a:rPr>
              <a:t>Arresto</a:t>
            </a:r>
            <a:r>
              <a:rPr lang="en-US" b="1" dirty="0">
                <a:latin typeface="Abadi MT Condensed Extra Bold" charset="0"/>
              </a:rPr>
              <a:t>: </a:t>
            </a:r>
            <a:r>
              <a:rPr lang="en-US" b="1" dirty="0" err="1">
                <a:latin typeface="Abadi MT Condensed Extra Bold" charset="0"/>
              </a:rPr>
              <a:t>registros</a:t>
            </a:r>
            <a:endParaRPr lang="en-US" b="1" dirty="0">
              <a:latin typeface="Abadi MT Condensed Extra Bold" charset="0"/>
            </a:endParaRPr>
          </a:p>
        </p:txBody>
      </p:sp>
      <p:sp>
        <p:nvSpPr>
          <p:cNvPr id="43012" name="Rectangle 3"/>
          <p:cNvSpPr>
            <a:spLocks noGrp="1" noChangeArrowheads="1"/>
          </p:cNvSpPr>
          <p:nvPr>
            <p:ph idx="1"/>
          </p:nvPr>
        </p:nvSpPr>
        <p:spPr>
          <a:xfrm>
            <a:off x="457200" y="1219200"/>
            <a:ext cx="7848600" cy="4191000"/>
          </a:xfrm>
        </p:spPr>
        <p:txBody>
          <a:bodyPr/>
          <a:lstStyle/>
          <a:p>
            <a:pPr eaLnBrk="1" hangingPunct="1"/>
            <a:r>
              <a:rPr lang="es-VE" dirty="0">
                <a:solidFill>
                  <a:srgbClr val="000000"/>
                </a:solidFill>
                <a:latin typeface="Abadi MT Condensed Extra Bold" charset="0"/>
              </a:rPr>
              <a:t>Cuando están </a:t>
            </a:r>
            <a:r>
              <a:rPr lang="es-CL" dirty="0">
                <a:solidFill>
                  <a:srgbClr val="000000"/>
                </a:solidFill>
                <a:latin typeface="Abadi MT Condensed Extra Bold" charset="0"/>
              </a:rPr>
              <a:t>haciendo un arresto, </a:t>
            </a:r>
            <a:r>
              <a:rPr lang="es-CL" dirty="0" err="1">
                <a:solidFill>
                  <a:srgbClr val="000000"/>
                </a:solidFill>
                <a:latin typeface="Abadi MT Condensed Extra Bold" charset="0"/>
              </a:rPr>
              <a:t>l@s</a:t>
            </a:r>
            <a:r>
              <a:rPr lang="es-CL" dirty="0">
                <a:solidFill>
                  <a:srgbClr val="000000"/>
                </a:solidFill>
                <a:latin typeface="Abadi MT Condensed Extra Bold" charset="0"/>
              </a:rPr>
              <a:t> policías tienen permitido </a:t>
            </a:r>
            <a:r>
              <a:rPr lang="es-CL" dirty="0" err="1">
                <a:solidFill>
                  <a:srgbClr val="000000"/>
                </a:solidFill>
                <a:latin typeface="Abadi MT Condensed Extra Bold" charset="0"/>
              </a:rPr>
              <a:t>registrarl</a:t>
            </a:r>
            <a:r>
              <a:rPr lang="es-CL" dirty="0">
                <a:solidFill>
                  <a:srgbClr val="000000"/>
                </a:solidFill>
                <a:latin typeface="Abadi MT Condensed Extra Bold" charset="0"/>
              </a:rPr>
              <a:t>@ “hasta la piel.” </a:t>
            </a:r>
          </a:p>
          <a:p>
            <a:pPr eaLnBrk="1" hangingPunct="1"/>
            <a:r>
              <a:rPr lang="es-CL" dirty="0" err="1">
                <a:solidFill>
                  <a:srgbClr val="000000"/>
                </a:solidFill>
                <a:latin typeface="Abadi MT Condensed Extra Bold" charset="0"/>
              </a:rPr>
              <a:t>Ell@s</a:t>
            </a:r>
            <a:r>
              <a:rPr lang="es-CL" dirty="0">
                <a:solidFill>
                  <a:srgbClr val="000000"/>
                </a:solidFill>
                <a:latin typeface="Abadi MT Condensed Extra Bold" charset="0"/>
              </a:rPr>
              <a:t> pueden registrar sus bolsos, y pueden registrar su vehículo. </a:t>
            </a:r>
          </a:p>
          <a:p>
            <a:pPr eaLnBrk="1" hangingPunct="1"/>
            <a:r>
              <a:rPr lang="es-CL" dirty="0">
                <a:solidFill>
                  <a:srgbClr val="000000"/>
                </a:solidFill>
                <a:latin typeface="Abadi MT Condensed Extra Bold" charset="0"/>
              </a:rPr>
              <a:t>Cualquier policía que registra su cuerpo debe ser del género de usted. </a:t>
            </a:r>
          </a:p>
          <a:p>
            <a:pPr eaLnBrk="1" hangingPunct="1"/>
            <a:r>
              <a:rPr lang="es-CL" dirty="0">
                <a:solidFill>
                  <a:srgbClr val="000000"/>
                </a:solidFill>
                <a:latin typeface="Abadi MT Condensed Extra Bold" charset="0"/>
              </a:rPr>
              <a:t>Pueden quitarle las perforaciones transdérmicas.</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36600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47700" y="609600"/>
            <a:ext cx="7810500" cy="1371600"/>
          </a:xfrm>
        </p:spPr>
        <p:txBody>
          <a:bodyPr/>
          <a:lstStyle/>
          <a:p>
            <a:pPr eaLnBrk="1" hangingPunct="1"/>
            <a:r>
              <a:rPr lang="en-US" b="1" dirty="0">
                <a:latin typeface="Abadi MT Condensed Extra Bold" charset="0"/>
              </a:rPr>
              <a:t>Orden “</a:t>
            </a:r>
            <a:r>
              <a:rPr lang="en-US" b="1" dirty="0" err="1">
                <a:latin typeface="Abadi MT Condensed Extra Bold" charset="0"/>
              </a:rPr>
              <a:t>quedarse</a:t>
            </a:r>
            <a:r>
              <a:rPr lang="en-US" b="1" dirty="0">
                <a:latin typeface="Abadi MT Condensed Extra Bold" charset="0"/>
              </a:rPr>
              <a:t> </a:t>
            </a:r>
            <a:r>
              <a:rPr lang="en-US" b="1" dirty="0" err="1">
                <a:latin typeface="Abadi MT Condensed Extra Bold" charset="0"/>
              </a:rPr>
              <a:t>en</a:t>
            </a:r>
            <a:r>
              <a:rPr lang="en-US" b="1" dirty="0">
                <a:latin typeface="Abadi MT Condensed Extra Bold" charset="0"/>
              </a:rPr>
              <a:t> casa”: MD </a:t>
            </a:r>
            <a:endParaRPr lang="en-US" dirty="0">
              <a:latin typeface="Abadi MT Condensed Extra Bold" charset="0"/>
            </a:endParaRPr>
          </a:p>
        </p:txBody>
      </p:sp>
      <p:sp>
        <p:nvSpPr>
          <p:cNvPr id="67588" name="Rectangle 3"/>
          <p:cNvSpPr>
            <a:spLocks noGrp="1" noChangeArrowheads="1"/>
          </p:cNvSpPr>
          <p:nvPr>
            <p:ph idx="1"/>
          </p:nvPr>
        </p:nvSpPr>
        <p:spPr>
          <a:xfrm>
            <a:off x="613913" y="2133600"/>
            <a:ext cx="7696200" cy="3200400"/>
          </a:xfrm>
        </p:spPr>
        <p:txBody>
          <a:bodyPr>
            <a:normAutofit fontScale="85000" lnSpcReduction="20000"/>
          </a:bodyPr>
          <a:lstStyle/>
          <a:p>
            <a:pPr>
              <a:spcAft>
                <a:spcPts val="1600"/>
              </a:spcAft>
            </a:pPr>
            <a:r>
              <a:rPr lang="es-CL" sz="2800" dirty="0">
                <a:solidFill>
                  <a:srgbClr val="161616"/>
                </a:solidFill>
                <a:latin typeface="Abadi MT Condensed Extra Bold"/>
              </a:rPr>
              <a:t>Emitida el 30 de marzo, 2020</a:t>
            </a:r>
          </a:p>
          <a:p>
            <a:pPr>
              <a:spcAft>
                <a:spcPts val="1600"/>
              </a:spcAft>
            </a:pPr>
            <a:r>
              <a:rPr lang="es-CL" sz="2800" dirty="0">
                <a:solidFill>
                  <a:srgbClr val="161616"/>
                </a:solidFill>
                <a:latin typeface="Abadi MT Condensed Extra Bold"/>
              </a:rPr>
              <a:t>Permanece vigente “hasta después de la terminación del estado de emergencia y después de que la proclamación de la emergencia catastrófica de salud haya sido rescindida.”</a:t>
            </a:r>
          </a:p>
          <a:p>
            <a:pPr>
              <a:spcAft>
                <a:spcPts val="1600"/>
              </a:spcAft>
            </a:pPr>
            <a:r>
              <a:rPr lang="en-US" sz="2800" dirty="0">
                <a:solidFill>
                  <a:schemeClr val="bg1"/>
                </a:solidFill>
                <a:latin typeface="Abadi MT Condensed"/>
                <a:ea typeface="+mn-lt"/>
                <a:cs typeface="+mn-lt"/>
              </a:rPr>
              <a:t>https://governor.maryland.gov/wp-content/uploads/2020/03/Gatherings-FOURTH-AMENDED-3.30.20.pdf</a:t>
            </a:r>
            <a:endParaRPr lang="en-US" sz="2800" dirty="0">
              <a:solidFill>
                <a:schemeClr val="bg1"/>
              </a:solidFill>
              <a:latin typeface="Abadi MT Condensed"/>
            </a:endParaRP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933731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36867" name="Rectangle 2"/>
          <p:cNvSpPr>
            <a:spLocks noGrp="1" noChangeArrowheads="1"/>
          </p:cNvSpPr>
          <p:nvPr>
            <p:ph type="title"/>
          </p:nvPr>
        </p:nvSpPr>
        <p:spPr>
          <a:xfrm>
            <a:off x="609600" y="304800"/>
            <a:ext cx="7772400" cy="1143000"/>
          </a:xfrm>
        </p:spPr>
        <p:txBody>
          <a:bodyPr>
            <a:normAutofit fontScale="90000"/>
          </a:bodyPr>
          <a:lstStyle/>
          <a:p>
            <a:r>
              <a:rPr lang="en-US" b="1" dirty="0">
                <a:latin typeface="Abadi MT Condensed Extra Bold"/>
              </a:rPr>
              <a:t>¿ </a:t>
            </a:r>
            <a:r>
              <a:rPr lang="en-US" b="1" dirty="0">
                <a:latin typeface="Abadi MT Condensed Extra Bold" charset="0"/>
              </a:rPr>
              <a:t>Me </a:t>
            </a:r>
            <a:r>
              <a:rPr lang="en-US" b="1" dirty="0" err="1">
                <a:latin typeface="Abadi MT Condensed Extra Bold" charset="0"/>
              </a:rPr>
              <a:t>pueden</a:t>
            </a:r>
            <a:r>
              <a:rPr lang="en-US" b="1" dirty="0">
                <a:latin typeface="Abadi MT Condensed Extra Bold" charset="0"/>
              </a:rPr>
              <a:t> </a:t>
            </a:r>
            <a:r>
              <a:rPr lang="en-US" b="1" dirty="0" err="1">
                <a:latin typeface="Abadi MT Condensed Extra Bold" charset="0"/>
              </a:rPr>
              <a:t>arrestar</a:t>
            </a:r>
            <a:r>
              <a:rPr lang="en-US" b="1" dirty="0">
                <a:latin typeface="Abadi MT Condensed Extra Bold" charset="0"/>
              </a:rPr>
              <a:t> por </a:t>
            </a:r>
            <a:r>
              <a:rPr lang="en-US" b="1" dirty="0" err="1">
                <a:latin typeface="Abadi MT Condensed Extra Bold" charset="0"/>
              </a:rPr>
              <a:t>haber</a:t>
            </a:r>
            <a:r>
              <a:rPr lang="en-US" b="1" dirty="0">
                <a:latin typeface="Abadi MT Condensed Extra Bold" charset="0"/>
              </a:rPr>
              <a:t> </a:t>
            </a:r>
            <a:r>
              <a:rPr lang="en-US" b="1" dirty="0" err="1">
                <a:latin typeface="Abadi MT Condensed Extra Bold" charset="0"/>
              </a:rPr>
              <a:t>incumplido</a:t>
            </a:r>
            <a:r>
              <a:rPr lang="en-US" b="1" dirty="0">
                <a:latin typeface="Abadi MT Condensed Extra Bold" charset="0"/>
              </a:rPr>
              <a:t> la </a:t>
            </a:r>
            <a:r>
              <a:rPr lang="en-US" b="1" dirty="0" err="1">
                <a:latin typeface="Abadi MT Condensed Extra Bold" charset="0"/>
              </a:rPr>
              <a:t>orden</a:t>
            </a:r>
            <a:r>
              <a:rPr lang="en-US" b="1" dirty="0">
                <a:latin typeface="Abadi MT Condensed Extra Bold" charset="0"/>
              </a:rPr>
              <a:t> “</a:t>
            </a:r>
            <a:r>
              <a:rPr lang="en-US" b="1" dirty="0" err="1">
                <a:latin typeface="Abadi MT Condensed Extra Bold" charset="0"/>
              </a:rPr>
              <a:t>quedarse</a:t>
            </a:r>
            <a:r>
              <a:rPr lang="en-US" b="1" dirty="0">
                <a:latin typeface="Abadi MT Condensed Extra Bold" charset="0"/>
              </a:rPr>
              <a:t> </a:t>
            </a:r>
            <a:r>
              <a:rPr lang="en-US" b="1" dirty="0" err="1">
                <a:latin typeface="Abadi MT Condensed Extra Bold" charset="0"/>
              </a:rPr>
              <a:t>en</a:t>
            </a:r>
            <a:r>
              <a:rPr lang="en-US" b="1" dirty="0">
                <a:latin typeface="Abadi MT Condensed Extra Bold" charset="0"/>
              </a:rPr>
              <a:t> casa”?</a:t>
            </a:r>
            <a:endParaRPr lang="en-US" dirty="0">
              <a:latin typeface="Abadi MT Condensed Extra Bold" charset="0"/>
            </a:endParaRPr>
          </a:p>
        </p:txBody>
      </p:sp>
      <p:sp>
        <p:nvSpPr>
          <p:cNvPr id="36868" name="Rectangle 3"/>
          <p:cNvSpPr>
            <a:spLocks noGrp="1" noChangeArrowheads="1"/>
          </p:cNvSpPr>
          <p:nvPr>
            <p:ph idx="1"/>
          </p:nvPr>
        </p:nvSpPr>
        <p:spPr>
          <a:xfrm>
            <a:off x="76200" y="1600200"/>
            <a:ext cx="8915400" cy="5105400"/>
          </a:xfrm>
        </p:spPr>
        <p:txBody>
          <a:bodyPr>
            <a:normAutofit fontScale="92500" lnSpcReduction="20000"/>
          </a:bodyPr>
          <a:lstStyle/>
          <a:p>
            <a:pPr eaLnBrk="1" hangingPunct="1"/>
            <a:r>
              <a:rPr lang="en-US" sz="2900" dirty="0">
                <a:solidFill>
                  <a:srgbClr val="161616"/>
                </a:solidFill>
                <a:latin typeface="Abadi MT Condensed Extra Bold" charset="0"/>
              </a:rPr>
              <a:t>D.C. </a:t>
            </a:r>
          </a:p>
          <a:p>
            <a:pPr lvl="1"/>
            <a:r>
              <a:rPr lang="es-VE" sz="2700" dirty="0">
                <a:solidFill>
                  <a:srgbClr val="161616"/>
                </a:solidFill>
                <a:latin typeface="Abadi MT Condensed Extra Bold"/>
              </a:rPr>
              <a:t>S</a:t>
            </a:r>
            <a:r>
              <a:rPr lang="es-CL" sz="2800" dirty="0">
                <a:solidFill>
                  <a:srgbClr val="000000"/>
                </a:solidFill>
                <a:latin typeface="Abadi MT Condensed Extra Bold" charset="0"/>
              </a:rPr>
              <a:t>í</a:t>
            </a:r>
            <a:r>
              <a:rPr lang="es-VE" sz="2700" dirty="0">
                <a:solidFill>
                  <a:srgbClr val="161616"/>
                </a:solidFill>
                <a:latin typeface="Abadi MT Condensed Extra Bold"/>
              </a:rPr>
              <a:t>. La violación intencionada de la orden podría resultar en una pena máxima de prisión de 90 días, una multa máxima de $5000, o las dos. </a:t>
            </a:r>
            <a:endParaRPr lang="es-VE" sz="2700" dirty="0">
              <a:solidFill>
                <a:srgbClr val="161616"/>
              </a:solidFill>
              <a:latin typeface="Abadi MT Condensed Extra Bold" charset="0"/>
            </a:endParaRPr>
          </a:p>
          <a:p>
            <a:pPr eaLnBrk="1" hangingPunct="1"/>
            <a:r>
              <a:rPr lang="en-US" sz="2900" dirty="0">
                <a:solidFill>
                  <a:srgbClr val="161616"/>
                </a:solidFill>
                <a:latin typeface="Abadi MT Condensed Extra Bold" charset="0"/>
              </a:rPr>
              <a:t>MD</a:t>
            </a:r>
          </a:p>
          <a:p>
            <a:pPr lvl="1"/>
            <a:r>
              <a:rPr lang="es-VE" sz="2700" dirty="0">
                <a:solidFill>
                  <a:srgbClr val="161616"/>
                </a:solidFill>
                <a:latin typeface="Abadi MT Condensed Extra Bold"/>
              </a:rPr>
              <a:t>S</a:t>
            </a:r>
            <a:r>
              <a:rPr lang="es-CL" sz="2800" dirty="0">
                <a:solidFill>
                  <a:srgbClr val="000000"/>
                </a:solidFill>
                <a:latin typeface="Abadi MT Condensed Extra Bold" charset="0"/>
              </a:rPr>
              <a:t>í</a:t>
            </a:r>
            <a:r>
              <a:rPr lang="es-VE" sz="2700" dirty="0">
                <a:solidFill>
                  <a:srgbClr val="161616"/>
                </a:solidFill>
                <a:latin typeface="Abadi MT Condensed Extra Bold"/>
              </a:rPr>
              <a:t>. La violación intencionada de la orden podría resultar en una pena máxima de prisión de un año, una multa máxima de $5000, o las dos. </a:t>
            </a:r>
            <a:endParaRPr lang="es-VE" sz="2700" dirty="0">
              <a:solidFill>
                <a:srgbClr val="161616"/>
              </a:solidFill>
              <a:latin typeface="Abadi MT Condensed Extra Bold" charset="0"/>
            </a:endParaRPr>
          </a:p>
          <a:p>
            <a:r>
              <a:rPr lang="en-US" sz="2900" dirty="0">
                <a:solidFill>
                  <a:srgbClr val="161616"/>
                </a:solidFill>
                <a:latin typeface="Abadi MT Condensed Extra Bold" charset="0"/>
              </a:rPr>
              <a:t>VA </a:t>
            </a:r>
          </a:p>
          <a:p>
            <a:pPr lvl="1"/>
            <a:r>
              <a:rPr lang="es-CL" sz="2700" dirty="0">
                <a:solidFill>
                  <a:srgbClr val="161616"/>
                </a:solidFill>
                <a:latin typeface="Abadi MT Condensed Extra Bold"/>
              </a:rPr>
              <a:t>S</a:t>
            </a:r>
            <a:r>
              <a:rPr lang="es-CL" sz="2800" dirty="0">
                <a:solidFill>
                  <a:srgbClr val="000000"/>
                </a:solidFill>
                <a:latin typeface="Abadi MT Condensed Extra Bold" charset="0"/>
              </a:rPr>
              <a:t>í</a:t>
            </a:r>
            <a:r>
              <a:rPr lang="es-CL" sz="2700" dirty="0">
                <a:solidFill>
                  <a:srgbClr val="161616"/>
                </a:solidFill>
                <a:latin typeface="Abadi MT Condensed Extra Bold"/>
              </a:rPr>
              <a:t>. Las violaciones de todas las disposiciones de la orden, MENOS la que prohíbe que se salga de casa, podrían resultar en una pena máxima de prisión de un año, una multa máxima de $2500, o las dos. </a:t>
            </a:r>
            <a:endParaRPr lang="es-CL" sz="2700" dirty="0">
              <a:solidFill>
                <a:srgbClr val="161616"/>
              </a:solidFill>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5637833" y="6302888"/>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838446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5059" name="Rectangle 2"/>
          <p:cNvSpPr>
            <a:spLocks noGrp="1" noChangeArrowheads="1"/>
          </p:cNvSpPr>
          <p:nvPr>
            <p:ph type="title"/>
          </p:nvPr>
        </p:nvSpPr>
        <p:spPr>
          <a:xfrm>
            <a:off x="647700" y="209227"/>
            <a:ext cx="7848600" cy="685800"/>
          </a:xfrm>
        </p:spPr>
        <p:txBody>
          <a:bodyPr/>
          <a:lstStyle/>
          <a:p>
            <a:r>
              <a:rPr lang="en-US" dirty="0">
                <a:latin typeface="Abadi MT Condensed Extra Bold"/>
              </a:rPr>
              <a:t>¡</a:t>
            </a:r>
            <a:r>
              <a:rPr lang="en-US" b="1" dirty="0" err="1">
                <a:latin typeface="Abadi MT Condensed Extra Bold"/>
              </a:rPr>
              <a:t>Haga</a:t>
            </a:r>
            <a:r>
              <a:rPr lang="en-US" b="1" dirty="0">
                <a:latin typeface="Abadi MT Condensed Extra Bold"/>
              </a:rPr>
              <a:t> </a:t>
            </a:r>
            <a:r>
              <a:rPr lang="en-US" b="1" dirty="0" err="1">
                <a:latin typeface="Abadi MT Condensed Extra Bold" charset="0"/>
              </a:rPr>
              <a:t>valer</a:t>
            </a:r>
            <a:r>
              <a:rPr lang="en-US" b="1" dirty="0">
                <a:latin typeface="Abadi MT Condensed Extra Bold" charset="0"/>
              </a:rPr>
              <a:t> sus derechos!</a:t>
            </a:r>
          </a:p>
        </p:txBody>
      </p:sp>
      <p:sp>
        <p:nvSpPr>
          <p:cNvPr id="45060" name="Rectangle 5"/>
          <p:cNvSpPr>
            <a:spLocks noChangeArrowheads="1"/>
          </p:cNvSpPr>
          <p:nvPr/>
        </p:nvSpPr>
        <p:spPr bwMode="auto">
          <a:xfrm>
            <a:off x="263472" y="1007390"/>
            <a:ext cx="8651928" cy="5517396"/>
          </a:xfrm>
          <a:prstGeom prst="rect">
            <a:avLst/>
          </a:prstGeom>
          <a:noFill/>
          <a:ln w="9525">
            <a:noFill/>
            <a:miter lim="800000"/>
            <a:headEnd/>
            <a:tailEnd/>
          </a:ln>
        </p:spPr>
        <p:txBody>
          <a:bodyPr>
            <a:prstTxWarp prst="textNoShape">
              <a:avLst/>
            </a:prstTxWarp>
          </a:bodyPr>
          <a:lstStyle/>
          <a:p>
            <a:pPr marL="342900" indent="-342900" eaLnBrk="1" hangingPunct="1">
              <a:spcBef>
                <a:spcPct val="20000"/>
              </a:spcBef>
              <a:buFontTx/>
              <a:buChar char="•"/>
            </a:pPr>
            <a:r>
              <a:rPr lang="en-US" sz="3000" b="0" dirty="0">
                <a:solidFill>
                  <a:srgbClr val="FF0000"/>
                </a:solidFill>
                <a:latin typeface="Abadi MT Condensed Extra Bold" charset="0"/>
              </a:rPr>
              <a:t>"I am going to remain silent, and I want to contact an attorney.“ (“</a:t>
            </a:r>
            <a:r>
              <a:rPr lang="en-US" sz="3000" b="0" dirty="0" err="1">
                <a:solidFill>
                  <a:srgbClr val="FF0000"/>
                </a:solidFill>
                <a:latin typeface="Abadi MT Condensed Extra Bold" charset="0"/>
              </a:rPr>
              <a:t>Voy</a:t>
            </a:r>
            <a:r>
              <a:rPr lang="en-US" sz="3000" b="0" dirty="0">
                <a:solidFill>
                  <a:srgbClr val="FF0000"/>
                </a:solidFill>
                <a:latin typeface="Abadi MT Condensed Extra Bold" charset="0"/>
              </a:rPr>
              <a:t> a </a:t>
            </a:r>
            <a:r>
              <a:rPr lang="en-US" sz="3000" b="0" dirty="0" err="1">
                <a:solidFill>
                  <a:srgbClr val="FF0000"/>
                </a:solidFill>
                <a:latin typeface="Abadi MT Condensed Extra Bold" charset="0"/>
              </a:rPr>
              <a:t>guardar</a:t>
            </a:r>
            <a:r>
              <a:rPr lang="en-US" sz="3000" b="0" dirty="0">
                <a:solidFill>
                  <a:srgbClr val="FF0000"/>
                </a:solidFill>
                <a:latin typeface="Abadi MT Condensed Extra Bold" charset="0"/>
              </a:rPr>
              <a:t> </a:t>
            </a:r>
            <a:r>
              <a:rPr lang="en-US" sz="3000" b="0" dirty="0" err="1">
                <a:solidFill>
                  <a:srgbClr val="FF0000"/>
                </a:solidFill>
                <a:latin typeface="Abadi MT Condensed Extra Bold" charset="0"/>
              </a:rPr>
              <a:t>silencio</a:t>
            </a:r>
            <a:r>
              <a:rPr lang="en-US" sz="3000" b="0" dirty="0">
                <a:solidFill>
                  <a:srgbClr val="FF0000"/>
                </a:solidFill>
                <a:latin typeface="Abadi MT Condensed Extra Bold" charset="0"/>
              </a:rPr>
              <a:t>, y </a:t>
            </a:r>
            <a:r>
              <a:rPr lang="en-US" sz="3000" b="0" dirty="0" err="1">
                <a:solidFill>
                  <a:srgbClr val="FF0000"/>
                </a:solidFill>
                <a:latin typeface="Abadi MT Condensed Extra Bold" charset="0"/>
              </a:rPr>
              <a:t>quiero</a:t>
            </a:r>
            <a:r>
              <a:rPr lang="en-US" sz="3000" b="0" dirty="0">
                <a:solidFill>
                  <a:srgbClr val="FF0000"/>
                </a:solidFill>
                <a:latin typeface="Abadi MT Condensed Extra Bold" charset="0"/>
              </a:rPr>
              <a:t> </a:t>
            </a:r>
            <a:r>
              <a:rPr lang="en-US" sz="3000" b="0" dirty="0" err="1">
                <a:solidFill>
                  <a:srgbClr val="FF0000"/>
                </a:solidFill>
                <a:latin typeface="Abadi MT Condensed Extra Bold" charset="0"/>
              </a:rPr>
              <a:t>contactar</a:t>
            </a:r>
            <a:r>
              <a:rPr lang="en-US" sz="3000" b="0" dirty="0">
                <a:solidFill>
                  <a:srgbClr val="FF0000"/>
                </a:solidFill>
                <a:latin typeface="Abadi MT Condensed Extra Bold" charset="0"/>
              </a:rPr>
              <a:t> a un abogado.”)</a:t>
            </a:r>
          </a:p>
          <a:p>
            <a:pPr marL="342900" indent="-342900" eaLnBrk="1" hangingPunct="1">
              <a:spcBef>
                <a:spcPct val="20000"/>
              </a:spcBef>
              <a:buFontTx/>
              <a:buChar char="•"/>
            </a:pPr>
            <a:r>
              <a:rPr lang="es-VE" sz="3000" b="0" i="1" dirty="0">
                <a:solidFill>
                  <a:srgbClr val="000000"/>
                </a:solidFill>
                <a:latin typeface="Abadi MT Condensed Extra Bold" charset="0"/>
              </a:rPr>
              <a:t>Esta frase invoca de forma inmediata sus derechos constitucionales bajo la Quinta Enmienda, los cuales l@ protegen de la interrogación policial. </a:t>
            </a:r>
            <a:r>
              <a:rPr lang="es-VE" sz="3000" b="0" dirty="0">
                <a:solidFill>
                  <a:srgbClr val="000000"/>
                </a:solidFill>
                <a:latin typeface="Abadi MT Condensed Extra Bold" charset="0"/>
              </a:rPr>
              <a:t>Una vez que usted haya dicho estas palabras, </a:t>
            </a:r>
            <a:r>
              <a:rPr lang="es-VE" sz="3000" b="0" dirty="0" err="1">
                <a:solidFill>
                  <a:srgbClr val="000000"/>
                </a:solidFill>
                <a:latin typeface="Abadi MT Condensed Extra Bold" charset="0"/>
              </a:rPr>
              <a:t>l@s</a:t>
            </a:r>
            <a:r>
              <a:rPr lang="es-VE" sz="3000" b="0" dirty="0">
                <a:solidFill>
                  <a:srgbClr val="000000"/>
                </a:solidFill>
                <a:latin typeface="Abadi MT Condensed Extra Bold" charset="0"/>
              </a:rPr>
              <a:t> policías tienen la </a:t>
            </a:r>
            <a:r>
              <a:rPr lang="es-VE" sz="3000" b="0" i="1" dirty="0">
                <a:solidFill>
                  <a:srgbClr val="000000"/>
                </a:solidFill>
                <a:latin typeface="Abadi MT Condensed Extra Bold" charset="0"/>
              </a:rPr>
              <a:t>obligación legal </a:t>
            </a:r>
            <a:r>
              <a:rPr lang="es-VE" sz="3000" b="0" dirty="0">
                <a:solidFill>
                  <a:srgbClr val="000000"/>
                </a:solidFill>
                <a:latin typeface="Abadi MT Condensed Extra Bold" charset="0"/>
              </a:rPr>
              <a:t>de dejar de </a:t>
            </a:r>
            <a:r>
              <a:rPr lang="es-VE" sz="3000" b="0" dirty="0" err="1">
                <a:solidFill>
                  <a:srgbClr val="000000"/>
                </a:solidFill>
                <a:latin typeface="Abadi MT Condensed Extra Bold" charset="0"/>
              </a:rPr>
              <a:t>interrogarl</a:t>
            </a:r>
            <a:r>
              <a:rPr lang="es-VE" sz="3000" b="0" dirty="0">
                <a:solidFill>
                  <a:srgbClr val="000000"/>
                </a:solidFill>
                <a:latin typeface="Abadi MT Condensed Extra Bold" charset="0"/>
              </a:rPr>
              <a:t>@.</a:t>
            </a:r>
          </a:p>
          <a:p>
            <a:pPr marL="342900" indent="-342900">
              <a:spcBef>
                <a:spcPct val="20000"/>
              </a:spcBef>
              <a:buFontTx/>
              <a:buChar char="•"/>
            </a:pPr>
            <a:r>
              <a:rPr lang="es-VE" sz="3000" b="0" dirty="0">
                <a:solidFill>
                  <a:srgbClr val="000000"/>
                </a:solidFill>
                <a:latin typeface="Abadi MT Condensed Extra Bold" charset="0"/>
              </a:rPr>
              <a:t>Aunque usted no tenga abogad@, </a:t>
            </a:r>
            <a:r>
              <a:rPr lang="es-VE" sz="3000" b="0" dirty="0" err="1">
                <a:solidFill>
                  <a:srgbClr val="000000"/>
                </a:solidFill>
                <a:latin typeface="Abadi MT Condensed Extra Bold" charset="0"/>
              </a:rPr>
              <a:t>l@s</a:t>
            </a:r>
            <a:r>
              <a:rPr lang="es-VE" sz="3000" b="0" dirty="0">
                <a:solidFill>
                  <a:srgbClr val="000000"/>
                </a:solidFill>
                <a:latin typeface="Abadi MT Condensed Extra Bold" charset="0"/>
              </a:rPr>
              <a:t> policías tienen que proveerle un directorio. </a:t>
            </a:r>
            <a:r>
              <a:rPr lang="en-US" sz="3000" dirty="0">
                <a:solidFill>
                  <a:schemeClr val="bg1"/>
                </a:solidFill>
                <a:latin typeface="Abadi MT Condensed Extra Bold"/>
              </a:rPr>
              <a:t>¡</a:t>
            </a:r>
            <a:r>
              <a:rPr lang="es-VE" sz="3000" b="0" dirty="0">
                <a:solidFill>
                  <a:srgbClr val="000000"/>
                </a:solidFill>
                <a:latin typeface="Abadi MT Condensed Extra Bold" charset="0"/>
              </a:rPr>
              <a:t>Invocar su derecho a tener presente un abogado es un derecho fundamental!</a:t>
            </a:r>
            <a:endParaRPr lang="en-US" sz="3000" b="0" dirty="0">
              <a:solidFill>
                <a:srgbClr val="000000"/>
              </a:solidFill>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5599734" y="6232251"/>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882161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47107" name="Rectangle 2"/>
          <p:cNvSpPr>
            <a:spLocks noGrp="1" noChangeArrowheads="1"/>
          </p:cNvSpPr>
          <p:nvPr>
            <p:ph type="title"/>
          </p:nvPr>
        </p:nvSpPr>
        <p:spPr>
          <a:xfrm>
            <a:off x="533400" y="-76200"/>
            <a:ext cx="7772400" cy="1143000"/>
          </a:xfrm>
        </p:spPr>
        <p:txBody>
          <a:bodyPr/>
          <a:lstStyle/>
          <a:p>
            <a:r>
              <a:rPr lang="en-US" b="1" dirty="0">
                <a:latin typeface="Abadi MT Condensed Extra Bold" charset="0"/>
              </a:rPr>
              <a:t>Los derechos “</a:t>
            </a:r>
            <a:r>
              <a:rPr lang="en-US" b="1" dirty="0" err="1">
                <a:latin typeface="Abadi MT Condensed Extra Bold" charset="0"/>
              </a:rPr>
              <a:t>miranda</a:t>
            </a:r>
            <a:r>
              <a:rPr lang="en-US" b="1" dirty="0">
                <a:latin typeface="Abadi MT Condensed Extra Bold" charset="0"/>
              </a:rPr>
              <a:t>” (“Miranda Rights”, </a:t>
            </a:r>
            <a:r>
              <a:rPr lang="en-US" b="1" dirty="0" err="1">
                <a:latin typeface="Abadi MT Condensed Extra Bold" charset="0"/>
              </a:rPr>
              <a:t>en</a:t>
            </a:r>
            <a:r>
              <a:rPr lang="en-US" b="1" dirty="0">
                <a:latin typeface="Abadi MT Condensed Extra Bold" charset="0"/>
              </a:rPr>
              <a:t> </a:t>
            </a:r>
            <a:r>
              <a:rPr lang="en-US" b="1" dirty="0" err="1">
                <a:latin typeface="Abadi MT Condensed Extra Bold" charset="0"/>
              </a:rPr>
              <a:t>ingl</a:t>
            </a:r>
            <a:r>
              <a:rPr lang="es-VE" b="1" dirty="0">
                <a:latin typeface="Abadi MT Condensed Extra Bold"/>
              </a:rPr>
              <a:t>É</a:t>
            </a:r>
            <a:r>
              <a:rPr lang="en-US" b="1" dirty="0">
                <a:latin typeface="Abadi MT Condensed Extra Bold" charset="0"/>
              </a:rPr>
              <a:t>s)</a:t>
            </a:r>
          </a:p>
        </p:txBody>
      </p:sp>
      <p:sp>
        <p:nvSpPr>
          <p:cNvPr id="47108" name="Rectangle 3"/>
          <p:cNvSpPr>
            <a:spLocks noGrp="1" noChangeArrowheads="1"/>
          </p:cNvSpPr>
          <p:nvPr>
            <p:ph idx="1"/>
          </p:nvPr>
        </p:nvSpPr>
        <p:spPr>
          <a:xfrm>
            <a:off x="228600" y="495300"/>
            <a:ext cx="8915400" cy="6172200"/>
          </a:xfrm>
        </p:spPr>
        <p:txBody>
          <a:bodyPr>
            <a:normAutofit/>
          </a:bodyPr>
          <a:lstStyle/>
          <a:p>
            <a:pPr eaLnBrk="1" hangingPunct="1">
              <a:lnSpc>
                <a:spcPct val="90000"/>
              </a:lnSpc>
            </a:pPr>
            <a:r>
              <a:rPr lang="en-US" sz="1600" dirty="0">
                <a:solidFill>
                  <a:srgbClr val="000000"/>
                </a:solidFill>
                <a:latin typeface="Abadi MT Condensed Extra Bold" charset="0"/>
              </a:rPr>
              <a:t>You have the right to remain silent and to refuse to answer questions. (</a:t>
            </a:r>
            <a:r>
              <a:rPr lang="en-US" sz="1600" dirty="0" err="1">
                <a:solidFill>
                  <a:srgbClr val="000000"/>
                </a:solidFill>
                <a:latin typeface="Abadi MT Condensed Extra Bold" charset="0"/>
              </a:rPr>
              <a:t>Usted</a:t>
            </a:r>
            <a:r>
              <a:rPr lang="en-US" sz="1600" dirty="0">
                <a:solidFill>
                  <a:srgbClr val="000000"/>
                </a:solidFill>
                <a:latin typeface="Abadi MT Condensed Extra Bold" charset="0"/>
              </a:rPr>
              <a:t> </a:t>
            </a:r>
            <a:r>
              <a:rPr lang="en-US" sz="1600" dirty="0" err="1">
                <a:solidFill>
                  <a:srgbClr val="000000"/>
                </a:solidFill>
                <a:latin typeface="Abadi MT Condensed Extra Bold" charset="0"/>
              </a:rPr>
              <a:t>tiene</a:t>
            </a:r>
            <a:r>
              <a:rPr lang="en-US" sz="1600" dirty="0">
                <a:solidFill>
                  <a:srgbClr val="000000"/>
                </a:solidFill>
                <a:latin typeface="Abadi MT Condensed Extra Bold" charset="0"/>
              </a:rPr>
              <a:t> el derecho a </a:t>
            </a:r>
            <a:r>
              <a:rPr lang="en-US" sz="1600" dirty="0" err="1">
                <a:solidFill>
                  <a:srgbClr val="000000"/>
                </a:solidFill>
                <a:latin typeface="Abadi MT Condensed Extra Bold" charset="0"/>
              </a:rPr>
              <a:t>guardar</a:t>
            </a:r>
            <a:r>
              <a:rPr lang="en-US" sz="1600" dirty="0">
                <a:solidFill>
                  <a:srgbClr val="000000"/>
                </a:solidFill>
                <a:latin typeface="Abadi MT Condensed Extra Bold" charset="0"/>
              </a:rPr>
              <a:t> </a:t>
            </a:r>
            <a:r>
              <a:rPr lang="en-US" sz="1600" dirty="0" err="1">
                <a:solidFill>
                  <a:srgbClr val="000000"/>
                </a:solidFill>
                <a:latin typeface="Abadi MT Condensed Extra Bold" charset="0"/>
              </a:rPr>
              <a:t>silencio</a:t>
            </a:r>
            <a:r>
              <a:rPr lang="en-US" sz="1600" dirty="0">
                <a:solidFill>
                  <a:srgbClr val="000000"/>
                </a:solidFill>
                <a:latin typeface="Abadi MT Condensed Extra Bold" charset="0"/>
              </a:rPr>
              <a:t> y a </a:t>
            </a:r>
            <a:r>
              <a:rPr lang="en-US" sz="1600" dirty="0" err="1">
                <a:solidFill>
                  <a:srgbClr val="000000"/>
                </a:solidFill>
                <a:latin typeface="Abadi MT Condensed Extra Bold" charset="0"/>
              </a:rPr>
              <a:t>negarse</a:t>
            </a:r>
            <a:r>
              <a:rPr lang="en-US" sz="1600" dirty="0">
                <a:solidFill>
                  <a:srgbClr val="000000"/>
                </a:solidFill>
                <a:latin typeface="Abadi MT Condensed Extra Bold" charset="0"/>
              </a:rPr>
              <a:t> a responder </a:t>
            </a:r>
            <a:r>
              <a:rPr lang="en-US" sz="1600" dirty="0" err="1">
                <a:solidFill>
                  <a:srgbClr val="000000"/>
                </a:solidFill>
                <a:latin typeface="Abadi MT Condensed Extra Bold" charset="0"/>
              </a:rPr>
              <a:t>preguntas</a:t>
            </a:r>
            <a:r>
              <a:rPr lang="en-US" sz="1600" dirty="0">
                <a:solidFill>
                  <a:srgbClr val="000000"/>
                </a:solidFill>
                <a:latin typeface="Abadi MT Condensed Extra Bold" charset="0"/>
              </a:rPr>
              <a:t>.)</a:t>
            </a:r>
          </a:p>
          <a:p>
            <a:pPr eaLnBrk="1" hangingPunct="1">
              <a:lnSpc>
                <a:spcPct val="90000"/>
              </a:lnSpc>
            </a:pPr>
            <a:r>
              <a:rPr lang="es-VE" sz="1600" dirty="0" err="1">
                <a:solidFill>
                  <a:srgbClr val="000000"/>
                </a:solidFill>
                <a:latin typeface="Abadi MT Condensed Extra Bold" charset="0"/>
              </a:rPr>
              <a:t>Anything</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you</a:t>
            </a:r>
            <a:r>
              <a:rPr lang="es-VE" sz="1600" dirty="0">
                <a:solidFill>
                  <a:srgbClr val="000000"/>
                </a:solidFill>
                <a:latin typeface="Abadi MT Condensed Extra Bold" charset="0"/>
              </a:rPr>
              <a:t> do </a:t>
            </a:r>
            <a:r>
              <a:rPr lang="es-VE" sz="1600" dirty="0" err="1">
                <a:solidFill>
                  <a:srgbClr val="000000"/>
                </a:solidFill>
                <a:latin typeface="Abadi MT Condensed Extra Bold" charset="0"/>
              </a:rPr>
              <a:t>say</a:t>
            </a:r>
            <a:r>
              <a:rPr lang="es-VE" sz="1600" dirty="0">
                <a:solidFill>
                  <a:srgbClr val="000000"/>
                </a:solidFill>
                <a:latin typeface="Abadi MT Condensed Extra Bold" charset="0"/>
              </a:rPr>
              <a:t> can and Will be </a:t>
            </a:r>
            <a:r>
              <a:rPr lang="es-VE" sz="1600" dirty="0" err="1">
                <a:solidFill>
                  <a:srgbClr val="000000"/>
                </a:solidFill>
                <a:latin typeface="Abadi MT Condensed Extra Bold" charset="0"/>
              </a:rPr>
              <a:t>used</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against</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you</a:t>
            </a:r>
            <a:r>
              <a:rPr lang="es-VE" sz="1600" dirty="0">
                <a:solidFill>
                  <a:srgbClr val="000000"/>
                </a:solidFill>
                <a:latin typeface="Abadi MT Condensed Extra Bold" charset="0"/>
              </a:rPr>
              <a:t> in a </a:t>
            </a:r>
            <a:r>
              <a:rPr lang="es-VE" sz="1600" dirty="0" err="1">
                <a:solidFill>
                  <a:srgbClr val="000000"/>
                </a:solidFill>
                <a:latin typeface="Abadi MT Condensed Extra Bold" charset="0"/>
              </a:rPr>
              <a:t>court</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of</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law</a:t>
            </a:r>
            <a:r>
              <a:rPr lang="es-VE" sz="1600" dirty="0">
                <a:solidFill>
                  <a:srgbClr val="000000"/>
                </a:solidFill>
                <a:latin typeface="Abadi MT Condensed Extra Bold" charset="0"/>
              </a:rPr>
              <a:t>. (Cualquier cosa que usted diga puede ser y será usada en su contra en un tribunal.)</a:t>
            </a:r>
          </a:p>
          <a:p>
            <a:pPr eaLnBrk="1" hangingPunct="1">
              <a:lnSpc>
                <a:spcPct val="90000"/>
              </a:lnSpc>
            </a:pPr>
            <a:r>
              <a:rPr lang="es-VE" sz="1600" dirty="0" err="1">
                <a:solidFill>
                  <a:srgbClr val="000000"/>
                </a:solidFill>
                <a:latin typeface="Abadi MT Condensed Extra Bold" charset="0"/>
              </a:rPr>
              <a:t>You</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have</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the</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right</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to</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an</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attorney</a:t>
            </a:r>
            <a:r>
              <a:rPr lang="es-VE" sz="1600" dirty="0">
                <a:solidFill>
                  <a:srgbClr val="000000"/>
                </a:solidFill>
                <a:latin typeface="Abadi MT Condensed Extra Bold" charset="0"/>
              </a:rPr>
              <a:t> and </a:t>
            </a:r>
            <a:r>
              <a:rPr lang="es-VE" sz="1600" dirty="0" err="1">
                <a:solidFill>
                  <a:srgbClr val="000000"/>
                </a:solidFill>
                <a:latin typeface="Abadi MT Condensed Extra Bold" charset="0"/>
              </a:rPr>
              <a:t>to</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have</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an</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attorney</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present</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when</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questioned</a:t>
            </a:r>
            <a:r>
              <a:rPr lang="es-VE" sz="1600" dirty="0">
                <a:solidFill>
                  <a:srgbClr val="000000"/>
                </a:solidFill>
                <a:latin typeface="Abadi MT Condensed Extra Bold" charset="0"/>
              </a:rPr>
              <a:t>. (Usted tiene derecho a un abogado y a tener presente un abogado cuando l@ interrogan.)</a:t>
            </a:r>
          </a:p>
          <a:p>
            <a:pPr>
              <a:lnSpc>
                <a:spcPct val="90000"/>
              </a:lnSpc>
            </a:pPr>
            <a:r>
              <a:rPr lang="es-CL" sz="1600" dirty="0" err="1">
                <a:solidFill>
                  <a:srgbClr val="000000"/>
                </a:solidFill>
                <a:latin typeface="Abadi MT Condensed Extra Bold" charset="0"/>
              </a:rPr>
              <a:t>If</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you</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cannot</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afford</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an</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attorney</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one</a:t>
            </a:r>
            <a:r>
              <a:rPr lang="es-CL" sz="1600" dirty="0">
                <a:solidFill>
                  <a:srgbClr val="000000"/>
                </a:solidFill>
                <a:latin typeface="Abadi MT Condensed Extra Bold" charset="0"/>
              </a:rPr>
              <a:t> Will be </a:t>
            </a:r>
            <a:r>
              <a:rPr lang="es-CL" sz="1600" dirty="0" err="1">
                <a:solidFill>
                  <a:srgbClr val="000000"/>
                </a:solidFill>
                <a:latin typeface="Abadi MT Condensed Extra Bold" charset="0"/>
              </a:rPr>
              <a:t>appointed</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to</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you</a:t>
            </a:r>
            <a:r>
              <a:rPr lang="es-CL" sz="1600" dirty="0">
                <a:solidFill>
                  <a:srgbClr val="000000"/>
                </a:solidFill>
                <a:latin typeface="Abadi MT Condensed Extra Bold" charset="0"/>
              </a:rPr>
              <a:t> at no </a:t>
            </a:r>
            <a:r>
              <a:rPr lang="es-CL" sz="1600" dirty="0" err="1">
                <a:solidFill>
                  <a:srgbClr val="000000"/>
                </a:solidFill>
                <a:latin typeface="Abadi MT Condensed Extra Bold" charset="0"/>
              </a:rPr>
              <a:t>charge</a:t>
            </a:r>
            <a:r>
              <a:rPr lang="es-CL" sz="1600" dirty="0">
                <a:solidFill>
                  <a:srgbClr val="000000"/>
                </a:solidFill>
                <a:latin typeface="Abadi MT Condensed Extra Bold" charset="0"/>
              </a:rPr>
              <a:t>. (Si usted no puede pagarse un abogado, le asignarán un@ gratis.)</a:t>
            </a:r>
          </a:p>
          <a:p>
            <a:pPr eaLnBrk="1" hangingPunct="1">
              <a:lnSpc>
                <a:spcPct val="90000"/>
              </a:lnSpc>
            </a:pPr>
            <a:r>
              <a:rPr lang="es-CL" sz="1600" dirty="0" err="1">
                <a:solidFill>
                  <a:srgbClr val="000000"/>
                </a:solidFill>
                <a:latin typeface="Abadi MT Condensed Extra Bold" charset="0"/>
              </a:rPr>
              <a:t>If</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you</a:t>
            </a:r>
            <a:r>
              <a:rPr lang="es-CL" sz="1600" dirty="0">
                <a:solidFill>
                  <a:srgbClr val="000000"/>
                </a:solidFill>
                <a:latin typeface="Abadi MT Condensed Extra Bold" charset="0"/>
              </a:rPr>
              <a:t> decide </a:t>
            </a:r>
            <a:r>
              <a:rPr lang="es-CL" sz="1600" dirty="0" err="1">
                <a:solidFill>
                  <a:srgbClr val="000000"/>
                </a:solidFill>
                <a:latin typeface="Abadi MT Condensed Extra Bold" charset="0"/>
              </a:rPr>
              <a:t>to</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answer</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questions</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now</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without</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an</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attorney</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present</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you</a:t>
            </a:r>
            <a:r>
              <a:rPr lang="es-CL" sz="1600" dirty="0">
                <a:solidFill>
                  <a:srgbClr val="000000"/>
                </a:solidFill>
                <a:latin typeface="Abadi MT Condensed Extra Bold" charset="0"/>
              </a:rPr>
              <a:t> Will </a:t>
            </a:r>
            <a:r>
              <a:rPr lang="es-CL" sz="1600" dirty="0" err="1">
                <a:solidFill>
                  <a:srgbClr val="000000"/>
                </a:solidFill>
                <a:latin typeface="Abadi MT Condensed Extra Bold" charset="0"/>
              </a:rPr>
              <a:t>retain</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the</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right</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to</a:t>
            </a:r>
            <a:r>
              <a:rPr lang="es-CL" sz="1600" dirty="0">
                <a:solidFill>
                  <a:srgbClr val="000000"/>
                </a:solidFill>
                <a:latin typeface="Abadi MT Condensed Extra Bold" charset="0"/>
              </a:rPr>
              <a:t> stop </a:t>
            </a:r>
            <a:r>
              <a:rPr lang="es-CL" sz="1600" dirty="0" err="1">
                <a:solidFill>
                  <a:srgbClr val="000000"/>
                </a:solidFill>
                <a:latin typeface="Abadi MT Condensed Extra Bold" charset="0"/>
              </a:rPr>
              <a:t>answering</a:t>
            </a:r>
            <a:r>
              <a:rPr lang="es-CL" sz="1600" dirty="0">
                <a:solidFill>
                  <a:srgbClr val="000000"/>
                </a:solidFill>
                <a:latin typeface="Abadi MT Condensed Extra Bold" charset="0"/>
              </a:rPr>
              <a:t> at </a:t>
            </a:r>
            <a:r>
              <a:rPr lang="es-CL" sz="1600" dirty="0" err="1">
                <a:solidFill>
                  <a:srgbClr val="000000"/>
                </a:solidFill>
                <a:latin typeface="Abadi MT Condensed Extra Bold" charset="0"/>
              </a:rPr>
              <a:t>any</a:t>
            </a:r>
            <a:r>
              <a:rPr lang="es-CL" sz="1600" dirty="0">
                <a:solidFill>
                  <a:srgbClr val="000000"/>
                </a:solidFill>
                <a:latin typeface="Abadi MT Condensed Extra Bold" charset="0"/>
              </a:rPr>
              <a:t> time </a:t>
            </a:r>
            <a:r>
              <a:rPr lang="es-CL" sz="1600" dirty="0" err="1">
                <a:solidFill>
                  <a:srgbClr val="000000"/>
                </a:solidFill>
                <a:latin typeface="Abadi MT Condensed Extra Bold" charset="0"/>
              </a:rPr>
              <a:t>until</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you</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talk</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to</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an</a:t>
            </a:r>
            <a:r>
              <a:rPr lang="es-CL" sz="1600" dirty="0">
                <a:solidFill>
                  <a:srgbClr val="000000"/>
                </a:solidFill>
                <a:latin typeface="Abadi MT Condensed Extra Bold" charset="0"/>
              </a:rPr>
              <a:t> </a:t>
            </a:r>
            <a:r>
              <a:rPr lang="es-CL" sz="1600" dirty="0" err="1">
                <a:solidFill>
                  <a:srgbClr val="000000"/>
                </a:solidFill>
                <a:latin typeface="Abadi MT Condensed Extra Bold" charset="0"/>
              </a:rPr>
              <a:t>attorney</a:t>
            </a:r>
            <a:r>
              <a:rPr lang="es-CL" sz="1600" dirty="0">
                <a:solidFill>
                  <a:srgbClr val="000000"/>
                </a:solidFill>
                <a:latin typeface="Abadi MT Condensed Extra Bold" charset="0"/>
              </a:rPr>
              <a:t>. (Si usted decide responder preguntas ahora, sin ningún abogado presente, usted retendrá el derecho a parar de responder en cualquier </a:t>
            </a:r>
            <a:r>
              <a:rPr lang="es-VE" sz="1600" dirty="0">
                <a:solidFill>
                  <a:srgbClr val="000000"/>
                </a:solidFill>
                <a:latin typeface="Abadi MT Condensed Extra Bold" charset="0"/>
              </a:rPr>
              <a:t>momento hasta que hable con un abogado.)</a:t>
            </a:r>
          </a:p>
          <a:p>
            <a:pPr>
              <a:lnSpc>
                <a:spcPct val="90000"/>
              </a:lnSpc>
            </a:pPr>
            <a:r>
              <a:rPr lang="es-VE" sz="1600" dirty="0">
                <a:solidFill>
                  <a:schemeClr val="bg1"/>
                </a:solidFill>
                <a:latin typeface="Abadi MT Condensed Extra Bold"/>
              </a:rPr>
              <a:t>Do </a:t>
            </a:r>
            <a:r>
              <a:rPr lang="es-VE" sz="1600" dirty="0" err="1">
                <a:solidFill>
                  <a:schemeClr val="bg1"/>
                </a:solidFill>
                <a:latin typeface="Abadi MT Condensed Extra Bold"/>
              </a:rPr>
              <a:t>you</a:t>
            </a:r>
            <a:r>
              <a:rPr lang="es-VE" sz="1600" dirty="0">
                <a:solidFill>
                  <a:schemeClr val="bg1"/>
                </a:solidFill>
                <a:latin typeface="Abadi MT Condensed Extra Bold"/>
              </a:rPr>
              <a:t> </a:t>
            </a:r>
            <a:r>
              <a:rPr lang="es-VE" sz="1600" dirty="0" err="1">
                <a:solidFill>
                  <a:schemeClr val="bg1"/>
                </a:solidFill>
                <a:latin typeface="Abadi MT Condensed Extra Bold"/>
              </a:rPr>
              <a:t>understand</a:t>
            </a:r>
            <a:r>
              <a:rPr lang="es-VE" sz="1600" dirty="0">
                <a:solidFill>
                  <a:schemeClr val="bg1"/>
                </a:solidFill>
                <a:latin typeface="Abadi MT Condensed Extra Bold"/>
              </a:rPr>
              <a:t> </a:t>
            </a:r>
            <a:r>
              <a:rPr lang="es-VE" sz="1600" dirty="0" err="1">
                <a:solidFill>
                  <a:schemeClr val="bg1"/>
                </a:solidFill>
                <a:latin typeface="Abadi MT Condensed Extra Bold"/>
              </a:rPr>
              <a:t>these</a:t>
            </a:r>
            <a:r>
              <a:rPr lang="es-VE" sz="1600" dirty="0">
                <a:solidFill>
                  <a:schemeClr val="bg1"/>
                </a:solidFill>
                <a:latin typeface="Abadi MT Condensed Extra Bold"/>
              </a:rPr>
              <a:t> </a:t>
            </a:r>
            <a:r>
              <a:rPr lang="es-VE" sz="1600" dirty="0" err="1">
                <a:solidFill>
                  <a:schemeClr val="bg1"/>
                </a:solidFill>
                <a:latin typeface="Abadi MT Condensed Extra Bold"/>
              </a:rPr>
              <a:t>rights</a:t>
            </a:r>
            <a:r>
              <a:rPr lang="es-VE" sz="1600" dirty="0">
                <a:solidFill>
                  <a:schemeClr val="bg1"/>
                </a:solidFill>
                <a:latin typeface="Abadi MT Condensed Extra Bold"/>
              </a:rPr>
              <a:t> as </a:t>
            </a:r>
            <a:r>
              <a:rPr lang="es-VE" sz="1600" dirty="0" err="1">
                <a:solidFill>
                  <a:schemeClr val="bg1"/>
                </a:solidFill>
                <a:latin typeface="Abadi MT Condensed Extra Bold"/>
              </a:rPr>
              <a:t>explained</a:t>
            </a:r>
            <a:r>
              <a:rPr lang="es-VE" sz="1600" dirty="0">
                <a:solidFill>
                  <a:schemeClr val="bg1"/>
                </a:solidFill>
                <a:latin typeface="Abadi MT Condensed Extra Bold"/>
              </a:rPr>
              <a:t> </a:t>
            </a:r>
            <a:r>
              <a:rPr lang="es-VE" sz="1600" dirty="0" err="1">
                <a:solidFill>
                  <a:schemeClr val="bg1"/>
                </a:solidFill>
                <a:latin typeface="Abadi MT Condensed Extra Bold"/>
              </a:rPr>
              <a:t>to</a:t>
            </a:r>
            <a:r>
              <a:rPr lang="es-VE" sz="1600" dirty="0">
                <a:solidFill>
                  <a:schemeClr val="bg1"/>
                </a:solidFill>
                <a:latin typeface="Abadi MT Condensed Extra Bold"/>
              </a:rPr>
              <a:t> </a:t>
            </a:r>
            <a:r>
              <a:rPr lang="es-VE" sz="1600" dirty="0" err="1">
                <a:solidFill>
                  <a:schemeClr val="bg1"/>
                </a:solidFill>
                <a:latin typeface="Abadi MT Condensed Extra Bold"/>
              </a:rPr>
              <a:t>you</a:t>
            </a:r>
            <a:r>
              <a:rPr lang="es-VE" sz="1600" dirty="0">
                <a:solidFill>
                  <a:schemeClr val="bg1"/>
                </a:solidFill>
                <a:latin typeface="Abadi MT Condensed Extra Bold"/>
              </a:rPr>
              <a:t>? (¿</a:t>
            </a:r>
            <a:r>
              <a:rPr lang="es-VE" sz="1600" dirty="0">
                <a:solidFill>
                  <a:srgbClr val="000000"/>
                </a:solidFill>
                <a:latin typeface="Abadi MT Condensed Extra Bold" charset="0"/>
              </a:rPr>
              <a:t>Usted entiende estos derechos, tales como le han sido explicados?)</a:t>
            </a:r>
          </a:p>
          <a:p>
            <a:pPr>
              <a:lnSpc>
                <a:spcPct val="90000"/>
              </a:lnSpc>
            </a:pPr>
            <a:r>
              <a:rPr lang="es-VE" sz="1600" dirty="0" err="1">
                <a:solidFill>
                  <a:srgbClr val="000000"/>
                </a:solidFill>
                <a:latin typeface="Abadi MT Condensed Extra Bold" charset="0"/>
              </a:rPr>
              <a:t>Knowing</a:t>
            </a:r>
            <a:r>
              <a:rPr lang="es-VE" sz="1600" dirty="0">
                <a:solidFill>
                  <a:srgbClr val="000000"/>
                </a:solidFill>
                <a:latin typeface="Abadi MT Condensed Extra Bold" charset="0"/>
              </a:rPr>
              <a:t> and </a:t>
            </a:r>
            <a:r>
              <a:rPr lang="es-VE" sz="1600" dirty="0" err="1">
                <a:solidFill>
                  <a:srgbClr val="000000"/>
                </a:solidFill>
                <a:latin typeface="Abadi MT Condensed Extra Bold" charset="0"/>
              </a:rPr>
              <a:t>understanding</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your</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rights</a:t>
            </a:r>
            <a:r>
              <a:rPr lang="es-VE" sz="1600" dirty="0">
                <a:solidFill>
                  <a:srgbClr val="000000"/>
                </a:solidFill>
                <a:latin typeface="Abadi MT Condensed Extra Bold" charset="0"/>
              </a:rPr>
              <a:t> as I </a:t>
            </a:r>
            <a:r>
              <a:rPr lang="es-VE" sz="1600" dirty="0" err="1">
                <a:solidFill>
                  <a:srgbClr val="000000"/>
                </a:solidFill>
                <a:latin typeface="Abadi MT Condensed Extra Bold" charset="0"/>
              </a:rPr>
              <a:t>have</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explained</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them</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to</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you</a:t>
            </a:r>
            <a:r>
              <a:rPr lang="es-VE" sz="1600" dirty="0">
                <a:solidFill>
                  <a:srgbClr val="000000"/>
                </a:solidFill>
                <a:latin typeface="Abadi MT Condensed Extra Bold" charset="0"/>
              </a:rPr>
              <a:t>, are </a:t>
            </a:r>
            <a:r>
              <a:rPr lang="es-VE" sz="1600" dirty="0" err="1">
                <a:solidFill>
                  <a:srgbClr val="000000"/>
                </a:solidFill>
                <a:latin typeface="Abadi MT Condensed Extra Bold" charset="0"/>
              </a:rPr>
              <a:t>you</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willing</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to</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answer</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my</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questions</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without</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an</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attorney</a:t>
            </a:r>
            <a:r>
              <a:rPr lang="es-VE" sz="1600" dirty="0">
                <a:solidFill>
                  <a:srgbClr val="000000"/>
                </a:solidFill>
                <a:latin typeface="Abadi MT Condensed Extra Bold" charset="0"/>
              </a:rPr>
              <a:t> </a:t>
            </a:r>
            <a:r>
              <a:rPr lang="es-VE" sz="1600" dirty="0" err="1">
                <a:solidFill>
                  <a:srgbClr val="000000"/>
                </a:solidFill>
                <a:latin typeface="Abadi MT Condensed Extra Bold" charset="0"/>
              </a:rPr>
              <a:t>present</a:t>
            </a:r>
            <a:r>
              <a:rPr lang="es-VE" sz="1600" dirty="0">
                <a:solidFill>
                  <a:srgbClr val="000000"/>
                </a:solidFill>
                <a:latin typeface="Abadi MT Condensed Extra Bold" charset="0"/>
              </a:rPr>
              <a:t>? (Ya que usted conoce y entiende estos derechos tales como se los he explicado,</a:t>
            </a:r>
            <a:r>
              <a:rPr lang="es-VE" sz="1600" dirty="0">
                <a:solidFill>
                  <a:schemeClr val="bg1"/>
                </a:solidFill>
                <a:latin typeface="Abadi MT Condensed Extra Bold"/>
              </a:rPr>
              <a:t> ¿</a:t>
            </a:r>
            <a:r>
              <a:rPr lang="es-VE" sz="1600" dirty="0">
                <a:solidFill>
                  <a:srgbClr val="000000"/>
                </a:solidFill>
                <a:latin typeface="Abadi MT Condensed Extra Bold" charset="0"/>
              </a:rPr>
              <a:t>está usted </a:t>
            </a:r>
            <a:r>
              <a:rPr lang="es-VE" sz="1600" dirty="0" err="1">
                <a:solidFill>
                  <a:srgbClr val="000000"/>
                </a:solidFill>
                <a:latin typeface="Abadi MT Condensed Extra Bold" charset="0"/>
              </a:rPr>
              <a:t>dispuest</a:t>
            </a:r>
            <a:r>
              <a:rPr lang="es-VE" sz="1600" dirty="0">
                <a:solidFill>
                  <a:srgbClr val="000000"/>
                </a:solidFill>
                <a:latin typeface="Abadi MT Condensed Extra Bold" charset="0"/>
              </a:rPr>
              <a:t>@ a responder mis preguntas sin ningún abogado presente?)</a:t>
            </a:r>
            <a:endParaRPr lang="es-VE" sz="1600" dirty="0">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5471156" y="6189387"/>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014901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4" descr="TransparentLogo"/>
          <p:cNvPicPr>
            <a:picLocks noChangeAspect="1" noChangeArrowheads="1"/>
          </p:cNvPicPr>
          <p:nvPr/>
        </p:nvPicPr>
        <p:blipFill>
          <a:blip r:embed="rId3"/>
          <a:srcRect/>
          <a:stretch>
            <a:fillRect/>
          </a:stretch>
        </p:blipFill>
        <p:spPr bwMode="auto">
          <a:xfrm>
            <a:off x="-25400" y="304800"/>
            <a:ext cx="9144000" cy="6837363"/>
          </a:xfrm>
          <a:prstGeom prst="rect">
            <a:avLst/>
          </a:prstGeom>
          <a:noFill/>
          <a:ln w="9525">
            <a:noFill/>
            <a:miter lim="800000"/>
            <a:headEnd/>
            <a:tailEnd/>
          </a:ln>
        </p:spPr>
      </p:pic>
      <p:sp>
        <p:nvSpPr>
          <p:cNvPr id="49155" name="Rectangle 2"/>
          <p:cNvSpPr>
            <a:spLocks noGrp="1" noChangeArrowheads="1"/>
          </p:cNvSpPr>
          <p:nvPr>
            <p:ph type="title"/>
          </p:nvPr>
        </p:nvSpPr>
        <p:spPr>
          <a:xfrm>
            <a:off x="609600" y="228600"/>
            <a:ext cx="7772400" cy="762000"/>
          </a:xfrm>
        </p:spPr>
        <p:txBody>
          <a:bodyPr/>
          <a:lstStyle/>
          <a:p>
            <a:pPr eaLnBrk="1" hangingPunct="1"/>
            <a:r>
              <a:rPr lang="es-CL" b="1" dirty="0">
                <a:latin typeface="Abadi MT Condensed Extra Bold" charset="0"/>
              </a:rPr>
              <a:t> “reclamación de derechos" </a:t>
            </a:r>
          </a:p>
        </p:txBody>
      </p:sp>
      <p:sp>
        <p:nvSpPr>
          <p:cNvPr id="49156" name="Rectangle 3"/>
          <p:cNvSpPr>
            <a:spLocks noGrp="1" noChangeArrowheads="1"/>
          </p:cNvSpPr>
          <p:nvPr>
            <p:ph idx="1"/>
          </p:nvPr>
        </p:nvSpPr>
        <p:spPr>
          <a:xfrm>
            <a:off x="38100" y="990600"/>
            <a:ext cx="8915400" cy="5181599"/>
          </a:xfrm>
        </p:spPr>
        <p:txBody>
          <a:bodyPr>
            <a:normAutofit fontScale="92500"/>
          </a:bodyPr>
          <a:lstStyle/>
          <a:p>
            <a:pPr eaLnBrk="1" hangingPunct="1"/>
            <a:r>
              <a:rPr lang="en-US" dirty="0">
                <a:solidFill>
                  <a:srgbClr val="000000"/>
                </a:solidFill>
                <a:latin typeface="Abadi MT Condensed Extra Bold" charset="0"/>
              </a:rPr>
              <a:t>I will not talk to you or anyone about anything. (“No </a:t>
            </a:r>
            <a:r>
              <a:rPr lang="en-US" dirty="0" err="1">
                <a:solidFill>
                  <a:srgbClr val="000000"/>
                </a:solidFill>
                <a:latin typeface="Abadi MT Condensed Extra Bold" charset="0"/>
              </a:rPr>
              <a:t>voy</a:t>
            </a:r>
            <a:r>
              <a:rPr lang="en-US" dirty="0">
                <a:solidFill>
                  <a:srgbClr val="000000"/>
                </a:solidFill>
                <a:latin typeface="Abadi MT Condensed Extra Bold" charset="0"/>
              </a:rPr>
              <a:t> a </a:t>
            </a:r>
            <a:r>
              <a:rPr lang="en-US" dirty="0" err="1">
                <a:solidFill>
                  <a:srgbClr val="000000"/>
                </a:solidFill>
                <a:latin typeface="Abadi MT Condensed Extra Bold" charset="0"/>
              </a:rPr>
              <a:t>hablar</a:t>
            </a:r>
            <a:r>
              <a:rPr lang="en-US" dirty="0">
                <a:solidFill>
                  <a:srgbClr val="000000"/>
                </a:solidFill>
                <a:latin typeface="Abadi MT Condensed Extra Bold" charset="0"/>
              </a:rPr>
              <a:t> con </a:t>
            </a:r>
            <a:r>
              <a:rPr lang="en-US" dirty="0" err="1">
                <a:solidFill>
                  <a:srgbClr val="000000"/>
                </a:solidFill>
                <a:latin typeface="Abadi MT Condensed Extra Bold" charset="0"/>
              </a:rPr>
              <a:t>usted</a:t>
            </a:r>
            <a:r>
              <a:rPr lang="en-US" dirty="0">
                <a:solidFill>
                  <a:srgbClr val="000000"/>
                </a:solidFill>
                <a:latin typeface="Abadi MT Condensed Extra Bold" charset="0"/>
              </a:rPr>
              <a:t> </a:t>
            </a:r>
            <a:r>
              <a:rPr lang="en-US" dirty="0" err="1">
                <a:solidFill>
                  <a:srgbClr val="000000"/>
                </a:solidFill>
                <a:latin typeface="Abadi MT Condensed Extra Bold" charset="0"/>
              </a:rPr>
              <a:t>ni</a:t>
            </a:r>
            <a:r>
              <a:rPr lang="en-US" dirty="0">
                <a:solidFill>
                  <a:srgbClr val="000000"/>
                </a:solidFill>
                <a:latin typeface="Abadi MT Condensed Extra Bold" charset="0"/>
              </a:rPr>
              <a:t> con </a:t>
            </a:r>
            <a:r>
              <a:rPr lang="en-US" dirty="0" err="1">
                <a:solidFill>
                  <a:srgbClr val="000000"/>
                </a:solidFill>
                <a:latin typeface="Abadi MT Condensed Extra Bold" charset="0"/>
              </a:rPr>
              <a:t>nadie</a:t>
            </a:r>
            <a:r>
              <a:rPr lang="en-US" dirty="0">
                <a:solidFill>
                  <a:srgbClr val="000000"/>
                </a:solidFill>
                <a:latin typeface="Abadi MT Condensed Extra Bold" charset="0"/>
              </a:rPr>
              <a:t> </a:t>
            </a:r>
            <a:r>
              <a:rPr lang="en-US" dirty="0" err="1">
                <a:solidFill>
                  <a:srgbClr val="000000"/>
                </a:solidFill>
                <a:latin typeface="Abadi MT Condensed Extra Bold" charset="0"/>
              </a:rPr>
              <a:t>acerca</a:t>
            </a:r>
            <a:r>
              <a:rPr lang="en-US" dirty="0">
                <a:solidFill>
                  <a:srgbClr val="000000"/>
                </a:solidFill>
                <a:latin typeface="Abadi MT Condensed Extra Bold" charset="0"/>
              </a:rPr>
              <a:t> de nada.”)</a:t>
            </a:r>
          </a:p>
          <a:p>
            <a:pPr eaLnBrk="1" hangingPunct="1"/>
            <a:r>
              <a:rPr lang="en-US" dirty="0">
                <a:solidFill>
                  <a:srgbClr val="000000"/>
                </a:solidFill>
                <a:latin typeface="Abadi MT Condensed Extra Bold" charset="0"/>
              </a:rPr>
              <a:t>I demand to have an attorney present before I speak to you or anyone. (“</a:t>
            </a:r>
            <a:r>
              <a:rPr lang="en-US" dirty="0" err="1">
                <a:solidFill>
                  <a:srgbClr val="000000"/>
                </a:solidFill>
                <a:latin typeface="Abadi MT Condensed Extra Bold" charset="0"/>
              </a:rPr>
              <a:t>Exijo</a:t>
            </a:r>
            <a:r>
              <a:rPr lang="en-US" dirty="0">
                <a:solidFill>
                  <a:srgbClr val="000000"/>
                </a:solidFill>
                <a:latin typeface="Abadi MT Condensed Extra Bold" charset="0"/>
              </a:rPr>
              <a:t> </a:t>
            </a:r>
            <a:r>
              <a:rPr lang="en-US" dirty="0" err="1">
                <a:solidFill>
                  <a:srgbClr val="000000"/>
                </a:solidFill>
                <a:latin typeface="Abadi MT Condensed Extra Bold" charset="0"/>
              </a:rPr>
              <a:t>tener</a:t>
            </a:r>
            <a:r>
              <a:rPr lang="en-US" dirty="0">
                <a:solidFill>
                  <a:srgbClr val="000000"/>
                </a:solidFill>
                <a:latin typeface="Abadi MT Condensed Extra Bold" charset="0"/>
              </a:rPr>
              <a:t> </a:t>
            </a:r>
            <a:r>
              <a:rPr lang="en-US" dirty="0" err="1">
                <a:solidFill>
                  <a:srgbClr val="000000"/>
                </a:solidFill>
                <a:latin typeface="Abadi MT Condensed Extra Bold" charset="0"/>
              </a:rPr>
              <a:t>presente</a:t>
            </a:r>
            <a:r>
              <a:rPr lang="en-US" dirty="0">
                <a:solidFill>
                  <a:srgbClr val="000000"/>
                </a:solidFill>
                <a:latin typeface="Abadi MT Condensed Extra Bold" charset="0"/>
              </a:rPr>
              <a:t> un abogado antes de </a:t>
            </a:r>
            <a:r>
              <a:rPr lang="en-US" dirty="0" err="1">
                <a:solidFill>
                  <a:srgbClr val="000000"/>
                </a:solidFill>
                <a:latin typeface="Abadi MT Condensed Extra Bold" charset="0"/>
              </a:rPr>
              <a:t>hablar</a:t>
            </a:r>
            <a:r>
              <a:rPr lang="en-US" dirty="0">
                <a:solidFill>
                  <a:srgbClr val="000000"/>
                </a:solidFill>
                <a:latin typeface="Abadi MT Condensed Extra Bold" charset="0"/>
              </a:rPr>
              <a:t> con </a:t>
            </a:r>
            <a:r>
              <a:rPr lang="en-US" dirty="0" err="1">
                <a:solidFill>
                  <a:srgbClr val="000000"/>
                </a:solidFill>
                <a:latin typeface="Abadi MT Condensed Extra Bold" charset="0"/>
              </a:rPr>
              <a:t>usted</a:t>
            </a:r>
            <a:r>
              <a:rPr lang="en-US" dirty="0">
                <a:solidFill>
                  <a:srgbClr val="000000"/>
                </a:solidFill>
                <a:latin typeface="Abadi MT Condensed Extra Bold" charset="0"/>
              </a:rPr>
              <a:t> o con </a:t>
            </a:r>
            <a:r>
              <a:rPr lang="en-US" dirty="0" err="1">
                <a:solidFill>
                  <a:srgbClr val="000000"/>
                </a:solidFill>
                <a:latin typeface="Abadi MT Condensed Extra Bold" charset="0"/>
              </a:rPr>
              <a:t>cualquier</a:t>
            </a:r>
            <a:r>
              <a:rPr lang="en-US" dirty="0">
                <a:solidFill>
                  <a:srgbClr val="000000"/>
                </a:solidFill>
                <a:latin typeface="Abadi MT Condensed Extra Bold" charset="0"/>
              </a:rPr>
              <a:t> </a:t>
            </a:r>
            <a:r>
              <a:rPr lang="en-US" dirty="0" err="1">
                <a:solidFill>
                  <a:srgbClr val="000000"/>
                </a:solidFill>
                <a:latin typeface="Abadi MT Condensed Extra Bold" charset="0"/>
              </a:rPr>
              <a:t>otra</a:t>
            </a:r>
            <a:r>
              <a:rPr lang="en-US" dirty="0">
                <a:solidFill>
                  <a:srgbClr val="000000"/>
                </a:solidFill>
                <a:latin typeface="Abadi MT Condensed Extra Bold" charset="0"/>
              </a:rPr>
              <a:t> persona.”)</a:t>
            </a:r>
          </a:p>
          <a:p>
            <a:pPr eaLnBrk="1" hangingPunct="1"/>
            <a:r>
              <a:rPr lang="en-US" dirty="0">
                <a:solidFill>
                  <a:srgbClr val="000000"/>
                </a:solidFill>
                <a:latin typeface="Abadi MT Condensed Extra Bold" charset="0"/>
              </a:rPr>
              <a:t>I will not answer any questions, or reply to any charges, without my attorney present. (“No </a:t>
            </a:r>
            <a:r>
              <a:rPr lang="en-US" dirty="0" err="1">
                <a:solidFill>
                  <a:srgbClr val="000000"/>
                </a:solidFill>
                <a:latin typeface="Abadi MT Condensed Extra Bold" charset="0"/>
              </a:rPr>
              <a:t>voy</a:t>
            </a:r>
            <a:r>
              <a:rPr lang="en-US" dirty="0">
                <a:solidFill>
                  <a:srgbClr val="000000"/>
                </a:solidFill>
                <a:latin typeface="Abadi MT Condensed Extra Bold" charset="0"/>
              </a:rPr>
              <a:t> a responder </a:t>
            </a:r>
            <a:r>
              <a:rPr lang="en-US" dirty="0" err="1">
                <a:solidFill>
                  <a:srgbClr val="000000"/>
                </a:solidFill>
                <a:latin typeface="Abadi MT Condensed Extra Bold" charset="0"/>
              </a:rPr>
              <a:t>ninguna</a:t>
            </a:r>
            <a:r>
              <a:rPr lang="en-US" dirty="0">
                <a:solidFill>
                  <a:srgbClr val="000000"/>
                </a:solidFill>
                <a:latin typeface="Abadi MT Condensed Extra Bold" charset="0"/>
              </a:rPr>
              <a:t> </a:t>
            </a:r>
            <a:r>
              <a:rPr lang="en-US" dirty="0" err="1">
                <a:solidFill>
                  <a:srgbClr val="000000"/>
                </a:solidFill>
                <a:latin typeface="Abadi MT Condensed Extra Bold" charset="0"/>
              </a:rPr>
              <a:t>pregunta</a:t>
            </a:r>
            <a:r>
              <a:rPr lang="en-US" dirty="0">
                <a:solidFill>
                  <a:srgbClr val="000000"/>
                </a:solidFill>
                <a:latin typeface="Abadi MT Condensed Extra Bold" charset="0"/>
              </a:rPr>
              <a:t> </a:t>
            </a:r>
            <a:r>
              <a:rPr lang="en-US" dirty="0" err="1">
                <a:solidFill>
                  <a:srgbClr val="000000"/>
                </a:solidFill>
                <a:latin typeface="Abadi MT Condensed Extra Bold" charset="0"/>
              </a:rPr>
              <a:t>ni</a:t>
            </a:r>
            <a:r>
              <a:rPr lang="en-US" dirty="0">
                <a:solidFill>
                  <a:srgbClr val="000000"/>
                </a:solidFill>
                <a:latin typeface="Abadi MT Condensed Extra Bold" charset="0"/>
              </a:rPr>
              <a:t> cargo sin mi </a:t>
            </a:r>
            <a:r>
              <a:rPr lang="en-US" dirty="0" err="1">
                <a:solidFill>
                  <a:srgbClr val="000000"/>
                </a:solidFill>
                <a:latin typeface="Abadi MT Condensed Extra Bold" charset="0"/>
              </a:rPr>
              <a:t>abogad</a:t>
            </a:r>
            <a:r>
              <a:rPr lang="en-US" dirty="0">
                <a:solidFill>
                  <a:srgbClr val="000000"/>
                </a:solidFill>
                <a:latin typeface="Abadi MT Condensed Extra Bold" charset="0"/>
              </a:rPr>
              <a:t>@ </a:t>
            </a:r>
            <a:r>
              <a:rPr lang="en-US" dirty="0" err="1">
                <a:solidFill>
                  <a:srgbClr val="000000"/>
                </a:solidFill>
                <a:latin typeface="Abadi MT Condensed Extra Bold" charset="0"/>
              </a:rPr>
              <a:t>presente</a:t>
            </a:r>
            <a:r>
              <a:rPr lang="en-US" dirty="0">
                <a:solidFill>
                  <a:srgbClr val="000000"/>
                </a:solidFill>
                <a:latin typeface="Abadi MT Condensed Extra Bold" charset="0"/>
              </a:rPr>
              <a:t>.”)</a:t>
            </a:r>
          </a:p>
          <a:p>
            <a:pPr eaLnBrk="1" hangingPunct="1"/>
            <a:r>
              <a:rPr lang="en-US" dirty="0">
                <a:solidFill>
                  <a:srgbClr val="000000"/>
                </a:solidFill>
                <a:latin typeface="Abadi MT Condensed Extra Bold" charset="0"/>
              </a:rPr>
              <a:t>I do not agree to perform any test, consent to any searches, or participate in any line-ups, except DUI tests that don’t involve words. </a:t>
            </a:r>
            <a:r>
              <a:rPr lang="es-CL" dirty="0">
                <a:solidFill>
                  <a:srgbClr val="000000"/>
                </a:solidFill>
                <a:latin typeface="Abadi MT Condensed Extra Bold" charset="0"/>
              </a:rPr>
              <a:t>(“No acepto hacer ninguna prueba, consentir a ningún registro, ni participar en ninguna rueda de reconocimiento, menos una prueba de sobriedad que no requiere palabras.”)</a:t>
            </a:r>
          </a:p>
          <a:p>
            <a:r>
              <a:rPr lang="en-US" dirty="0">
                <a:solidFill>
                  <a:srgbClr val="000000"/>
                </a:solidFill>
                <a:latin typeface="Abadi MT Condensed Extra Bold" charset="0"/>
              </a:rPr>
              <a:t>I will not sign anything unless my attorney agrees I should do so, except jail release agreement. (</a:t>
            </a:r>
            <a:r>
              <a:rPr lang="es-CL" dirty="0">
                <a:solidFill>
                  <a:srgbClr val="000000"/>
                </a:solidFill>
                <a:latin typeface="Abadi MT Condensed Extra Bold" charset="0"/>
              </a:rPr>
              <a:t>“Yo no firmaré nada a menos que mi abogad@ esté de acuerdo, con la excepción de un acuerdo de liberación de la cárcel.”)</a:t>
            </a:r>
          </a:p>
          <a:p>
            <a:pPr eaLnBrk="1" hangingPunct="1"/>
            <a:r>
              <a:rPr lang="en-US" dirty="0">
                <a:solidFill>
                  <a:srgbClr val="000000"/>
                </a:solidFill>
                <a:latin typeface="Abadi MT Condensed Extra Bold" charset="0"/>
              </a:rPr>
              <a:t>I will not waive any of my constitutional rights. (“</a:t>
            </a:r>
            <a:r>
              <a:rPr lang="es-CL" dirty="0">
                <a:solidFill>
                  <a:srgbClr val="000000"/>
                </a:solidFill>
                <a:latin typeface="Abadi MT Condensed Extra Bold" charset="0"/>
              </a:rPr>
              <a:t>Yo no renunciaré a ningún derecho constitucional.”)</a:t>
            </a:r>
            <a:endParaRPr lang="es-CL" dirty="0">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279538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3251" name="Rectangle 2"/>
          <p:cNvSpPr>
            <a:spLocks noGrp="1" noChangeArrowheads="1"/>
          </p:cNvSpPr>
          <p:nvPr>
            <p:ph type="title"/>
          </p:nvPr>
        </p:nvSpPr>
        <p:spPr>
          <a:xfrm>
            <a:off x="304800" y="609600"/>
            <a:ext cx="8534400" cy="990600"/>
          </a:xfrm>
        </p:spPr>
        <p:txBody>
          <a:bodyPr>
            <a:normAutofit/>
          </a:bodyPr>
          <a:lstStyle/>
          <a:p>
            <a:pPr eaLnBrk="1" hangingPunct="1"/>
            <a:r>
              <a:rPr lang="es-VE" b="1" dirty="0">
                <a:latin typeface="Abadi MT Condensed Extra Bold" charset="0"/>
              </a:rPr>
              <a:t>Ejemplos de conversaciones con la policía</a:t>
            </a:r>
            <a:endParaRPr lang="es-VE" dirty="0">
              <a:latin typeface="Abadi MT Condensed Extra Bold" charset="0"/>
            </a:endParaRPr>
          </a:p>
        </p:txBody>
      </p:sp>
      <p:sp>
        <p:nvSpPr>
          <p:cNvPr id="53252" name="Rectangle 3"/>
          <p:cNvSpPr>
            <a:spLocks noGrp="1" noChangeArrowheads="1"/>
          </p:cNvSpPr>
          <p:nvPr>
            <p:ph idx="1"/>
          </p:nvPr>
        </p:nvSpPr>
        <p:spPr>
          <a:xfrm>
            <a:off x="2895600" y="2209800"/>
            <a:ext cx="3962400" cy="2514600"/>
          </a:xfrm>
        </p:spPr>
        <p:txBody>
          <a:bodyPr/>
          <a:lstStyle/>
          <a:p>
            <a:pPr eaLnBrk="1" hangingPunct="1"/>
            <a:r>
              <a:rPr lang="es-CL" sz="4000" dirty="0">
                <a:solidFill>
                  <a:srgbClr val="161616"/>
                </a:solidFill>
                <a:latin typeface="Abadi MT Condensed Extra Bold" charset="0"/>
              </a:rPr>
              <a:t>Conversación</a:t>
            </a:r>
          </a:p>
          <a:p>
            <a:pPr eaLnBrk="1" hangingPunct="1"/>
            <a:r>
              <a:rPr lang="es-CL" sz="4000" dirty="0">
                <a:solidFill>
                  <a:srgbClr val="161616"/>
                </a:solidFill>
                <a:latin typeface="Abadi MT Condensed Extra Bold" charset="0"/>
              </a:rPr>
              <a:t>Detención</a:t>
            </a:r>
          </a:p>
          <a:p>
            <a:pPr eaLnBrk="1" hangingPunct="1"/>
            <a:r>
              <a:rPr lang="es-CL" sz="4000" dirty="0">
                <a:solidFill>
                  <a:srgbClr val="161616"/>
                </a:solidFill>
                <a:latin typeface="Abadi MT Condensed Extra Bold" charset="0"/>
              </a:rPr>
              <a:t>Arresto</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12693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5299" name="Rectangle 2"/>
          <p:cNvSpPr>
            <a:spLocks noGrp="1" noChangeArrowheads="1"/>
          </p:cNvSpPr>
          <p:nvPr>
            <p:ph type="title"/>
          </p:nvPr>
        </p:nvSpPr>
        <p:spPr>
          <a:xfrm>
            <a:off x="533400" y="381000"/>
            <a:ext cx="6554867" cy="1524000"/>
          </a:xfrm>
        </p:spPr>
        <p:txBody>
          <a:bodyPr/>
          <a:lstStyle/>
          <a:p>
            <a:pPr eaLnBrk="1" hangingPunct="1"/>
            <a:r>
              <a:rPr lang="es-VE" b="1" dirty="0">
                <a:latin typeface="Abadi MT Condensed Extra Bold" charset="0"/>
              </a:rPr>
              <a:t>Conversación </a:t>
            </a:r>
          </a:p>
        </p:txBody>
      </p:sp>
      <p:sp>
        <p:nvSpPr>
          <p:cNvPr id="55300" name="Rectangle 3"/>
          <p:cNvSpPr>
            <a:spLocks noGrp="1" noChangeArrowheads="1"/>
          </p:cNvSpPr>
          <p:nvPr>
            <p:ph idx="1"/>
          </p:nvPr>
        </p:nvSpPr>
        <p:spPr>
          <a:xfrm>
            <a:off x="457200" y="1905000"/>
            <a:ext cx="8077200" cy="4114800"/>
          </a:xfrm>
        </p:spPr>
        <p:txBody>
          <a:bodyPr/>
          <a:lstStyle/>
          <a:p>
            <a:pPr eaLnBrk="1" hangingPunct="1">
              <a:lnSpc>
                <a:spcPct val="90000"/>
              </a:lnSpc>
            </a:pPr>
            <a:endParaRPr lang="en-US" dirty="0">
              <a:solidFill>
                <a:srgbClr val="000000"/>
              </a:solidFill>
              <a:latin typeface="Abadi MT Condensed Extra Bold" charset="0"/>
            </a:endParaRPr>
          </a:p>
          <a:p>
            <a:pPr>
              <a:lnSpc>
                <a:spcPct val="90000"/>
              </a:lnSpc>
            </a:pPr>
            <a:r>
              <a:rPr lang="en-US" dirty="0">
                <a:solidFill>
                  <a:srgbClr val="000000"/>
                </a:solidFill>
                <a:latin typeface="Abadi MT Condensed Extra Bold" charset="0"/>
              </a:rPr>
              <a:t>POLIC</a:t>
            </a:r>
            <a:r>
              <a:rPr lang="en-US" dirty="0">
                <a:solidFill>
                  <a:schemeClr val="bg1"/>
                </a:solidFill>
                <a:latin typeface="Abadi MT Condensed Extra Bold"/>
              </a:rPr>
              <a:t>Í</a:t>
            </a:r>
            <a:r>
              <a:rPr lang="en-US" dirty="0">
                <a:solidFill>
                  <a:srgbClr val="000000"/>
                </a:solidFill>
                <a:latin typeface="Abadi MT Condensed Extra Bold" charset="0"/>
              </a:rPr>
              <a:t>A: “Hi, can I ask you a couple of questions?” (“Hola, </a:t>
            </a:r>
            <a:r>
              <a:rPr lang="en-US" dirty="0">
                <a:solidFill>
                  <a:schemeClr val="bg1"/>
                </a:solidFill>
                <a:latin typeface="Abadi MT Condensed Extra Bold"/>
              </a:rPr>
              <a:t>¿</a:t>
            </a:r>
            <a:r>
              <a:rPr lang="en-US" dirty="0">
                <a:solidFill>
                  <a:srgbClr val="000000"/>
                </a:solidFill>
                <a:latin typeface="Abadi MT Condensed Extra Bold" charset="0"/>
              </a:rPr>
              <a:t>le </a:t>
            </a:r>
            <a:r>
              <a:rPr lang="en-US" dirty="0" err="1">
                <a:solidFill>
                  <a:srgbClr val="000000"/>
                </a:solidFill>
                <a:latin typeface="Abadi MT Condensed Extra Bold" charset="0"/>
              </a:rPr>
              <a:t>puedo</a:t>
            </a:r>
            <a:r>
              <a:rPr lang="en-US" dirty="0">
                <a:solidFill>
                  <a:srgbClr val="000000"/>
                </a:solidFill>
                <a:latin typeface="Abadi MT Condensed Extra Bold" charset="0"/>
              </a:rPr>
              <a:t> </a:t>
            </a:r>
            <a:r>
              <a:rPr lang="en-US" dirty="0" err="1">
                <a:solidFill>
                  <a:srgbClr val="000000"/>
                </a:solidFill>
                <a:latin typeface="Abadi MT Condensed Extra Bold" charset="0"/>
              </a:rPr>
              <a:t>hacer</a:t>
            </a:r>
            <a:r>
              <a:rPr lang="en-US" dirty="0">
                <a:solidFill>
                  <a:srgbClr val="000000"/>
                </a:solidFill>
                <a:latin typeface="Abadi MT Condensed Extra Bold" charset="0"/>
              </a:rPr>
              <a:t> un par de </a:t>
            </a:r>
            <a:r>
              <a:rPr lang="en-US" dirty="0" err="1">
                <a:solidFill>
                  <a:srgbClr val="000000"/>
                </a:solidFill>
                <a:latin typeface="Abadi MT Condensed Extra Bold" charset="0"/>
              </a:rPr>
              <a:t>preguntas</a:t>
            </a:r>
            <a:r>
              <a:rPr lang="en-US" dirty="0">
                <a:solidFill>
                  <a:srgbClr val="000000"/>
                </a:solidFill>
                <a:latin typeface="Abadi MT Condensed Extra Bold" charset="0"/>
              </a:rPr>
              <a:t>?”)</a:t>
            </a:r>
          </a:p>
          <a:p>
            <a:pPr>
              <a:lnSpc>
                <a:spcPct val="90000"/>
              </a:lnSpc>
            </a:pPr>
            <a:r>
              <a:rPr lang="en-US" b="1" dirty="0">
                <a:solidFill>
                  <a:srgbClr val="000000"/>
                </a:solidFill>
                <a:latin typeface="Abadi MT Condensed Extra Bold" charset="0"/>
              </a:rPr>
              <a:t>USTED</a:t>
            </a:r>
            <a:r>
              <a:rPr lang="en-US" dirty="0">
                <a:solidFill>
                  <a:srgbClr val="000000"/>
                </a:solidFill>
                <a:latin typeface="Abadi MT Condensed Extra Bold" charset="0"/>
              </a:rPr>
              <a:t>: “Are you detaining me or am I free to go?” (“</a:t>
            </a:r>
            <a:r>
              <a:rPr lang="en-US" dirty="0">
                <a:solidFill>
                  <a:schemeClr val="bg1"/>
                </a:solidFill>
                <a:latin typeface="Abadi MT Condensed Extra Bold"/>
              </a:rPr>
              <a:t>¿</a:t>
            </a:r>
            <a:r>
              <a:rPr lang="es-VE" dirty="0">
                <a:solidFill>
                  <a:srgbClr val="000000"/>
                </a:solidFill>
                <a:latin typeface="Abadi MT Condensed Extra Bold" charset="0"/>
              </a:rPr>
              <a:t>Me está deteniendo, o soy libre para irme?”)</a:t>
            </a:r>
          </a:p>
          <a:p>
            <a:pPr>
              <a:lnSpc>
                <a:spcPct val="90000"/>
              </a:lnSpc>
            </a:pPr>
            <a:r>
              <a:rPr lang="en-US" dirty="0">
                <a:solidFill>
                  <a:srgbClr val="000000"/>
                </a:solidFill>
                <a:latin typeface="Abadi MT Condensed Extra Bold" charset="0"/>
              </a:rPr>
              <a:t>POLIC</a:t>
            </a:r>
            <a:r>
              <a:rPr lang="en-US" dirty="0">
                <a:solidFill>
                  <a:schemeClr val="bg1"/>
                </a:solidFill>
                <a:latin typeface="Abadi MT Condensed Extra Bold"/>
              </a:rPr>
              <a:t>Í</a:t>
            </a:r>
            <a:r>
              <a:rPr lang="en-US" dirty="0">
                <a:solidFill>
                  <a:srgbClr val="000000"/>
                </a:solidFill>
                <a:latin typeface="Abadi MT Condensed Extra Bold" charset="0"/>
              </a:rPr>
              <a:t>A : “I just want to talk to you.” (“</a:t>
            </a:r>
            <a:r>
              <a:rPr lang="en-US" dirty="0" err="1">
                <a:solidFill>
                  <a:schemeClr val="bg1"/>
                </a:solidFill>
                <a:latin typeface="Abadi MT Condensed Extra Bold"/>
              </a:rPr>
              <a:t>Sólo</a:t>
            </a:r>
            <a:r>
              <a:rPr lang="en-US" dirty="0">
                <a:solidFill>
                  <a:srgbClr val="000000"/>
                </a:solidFill>
                <a:latin typeface="Abadi MT Condensed Extra Bold" charset="0"/>
              </a:rPr>
              <a:t> </a:t>
            </a:r>
            <a:r>
              <a:rPr lang="en-US" dirty="0" err="1">
                <a:solidFill>
                  <a:srgbClr val="000000"/>
                </a:solidFill>
                <a:latin typeface="Abadi MT Condensed Extra Bold" charset="0"/>
              </a:rPr>
              <a:t>quiero</a:t>
            </a:r>
            <a:r>
              <a:rPr lang="en-US" dirty="0">
                <a:solidFill>
                  <a:srgbClr val="000000"/>
                </a:solidFill>
                <a:latin typeface="Abadi MT Condensed Extra Bold" charset="0"/>
              </a:rPr>
              <a:t> </a:t>
            </a:r>
            <a:r>
              <a:rPr lang="en-US" dirty="0" err="1">
                <a:solidFill>
                  <a:srgbClr val="000000"/>
                </a:solidFill>
                <a:latin typeface="Abadi MT Condensed Extra Bold" charset="0"/>
              </a:rPr>
              <a:t>hablar</a:t>
            </a:r>
            <a:r>
              <a:rPr lang="en-US" dirty="0">
                <a:solidFill>
                  <a:srgbClr val="000000"/>
                </a:solidFill>
                <a:latin typeface="Abadi MT Condensed Extra Bold" charset="0"/>
              </a:rPr>
              <a:t> con </a:t>
            </a:r>
            <a:r>
              <a:rPr lang="en-US" dirty="0" err="1">
                <a:solidFill>
                  <a:srgbClr val="000000"/>
                </a:solidFill>
                <a:latin typeface="Abadi MT Condensed Extra Bold" charset="0"/>
              </a:rPr>
              <a:t>usted</a:t>
            </a:r>
            <a:r>
              <a:rPr lang="en-US" dirty="0">
                <a:solidFill>
                  <a:srgbClr val="000000"/>
                </a:solidFill>
                <a:latin typeface="Abadi MT Condensed Extra Bold" charset="0"/>
              </a:rPr>
              <a:t>.”)</a:t>
            </a:r>
          </a:p>
          <a:p>
            <a:pPr eaLnBrk="1" hangingPunct="1">
              <a:lnSpc>
                <a:spcPct val="90000"/>
              </a:lnSpc>
            </a:pPr>
            <a:r>
              <a:rPr lang="en-US" b="1" dirty="0">
                <a:solidFill>
                  <a:srgbClr val="000000"/>
                </a:solidFill>
                <a:latin typeface="Abadi MT Condensed Extra Bold" charset="0"/>
              </a:rPr>
              <a:t>USTED:</a:t>
            </a:r>
            <a:r>
              <a:rPr lang="en-US" dirty="0">
                <a:solidFill>
                  <a:srgbClr val="000000"/>
                </a:solidFill>
                <a:latin typeface="Abadi MT Condensed Extra Bold" charset="0"/>
              </a:rPr>
              <a:t> “I choose not to talk to you.” (you walk away) (“</a:t>
            </a:r>
            <a:r>
              <a:rPr lang="en-US" dirty="0" err="1">
                <a:solidFill>
                  <a:srgbClr val="000000"/>
                </a:solidFill>
                <a:latin typeface="Abadi MT Condensed Extra Bold" charset="0"/>
              </a:rPr>
              <a:t>Decido</a:t>
            </a:r>
            <a:r>
              <a:rPr lang="en-US" dirty="0">
                <a:solidFill>
                  <a:srgbClr val="000000"/>
                </a:solidFill>
                <a:latin typeface="Abadi MT Condensed Extra Bold" charset="0"/>
              </a:rPr>
              <a:t> no </a:t>
            </a:r>
            <a:r>
              <a:rPr lang="en-US" dirty="0" err="1">
                <a:solidFill>
                  <a:srgbClr val="000000"/>
                </a:solidFill>
                <a:latin typeface="Abadi MT Condensed Extra Bold" charset="0"/>
              </a:rPr>
              <a:t>hablar</a:t>
            </a:r>
            <a:r>
              <a:rPr lang="en-US" dirty="0">
                <a:solidFill>
                  <a:srgbClr val="000000"/>
                </a:solidFill>
                <a:latin typeface="Abadi MT Condensed Extra Bold" charset="0"/>
              </a:rPr>
              <a:t> con </a:t>
            </a:r>
            <a:r>
              <a:rPr lang="en-US" dirty="0" err="1">
                <a:solidFill>
                  <a:srgbClr val="000000"/>
                </a:solidFill>
                <a:latin typeface="Abadi MT Condensed Extra Bold" charset="0"/>
              </a:rPr>
              <a:t>usted</a:t>
            </a:r>
            <a:r>
              <a:rPr lang="en-US" dirty="0">
                <a:solidFill>
                  <a:srgbClr val="000000"/>
                </a:solidFill>
                <a:latin typeface="Abadi MT Condensed Extra Bold" charset="0"/>
              </a:rPr>
              <a:t>.” (</a:t>
            </a:r>
            <a:r>
              <a:rPr lang="en-US" dirty="0" err="1">
                <a:solidFill>
                  <a:srgbClr val="000000"/>
                </a:solidFill>
                <a:latin typeface="Abadi MT Condensed Extra Bold" charset="0"/>
              </a:rPr>
              <a:t>Usted</a:t>
            </a:r>
            <a:r>
              <a:rPr lang="en-US" dirty="0">
                <a:solidFill>
                  <a:srgbClr val="000000"/>
                </a:solidFill>
                <a:latin typeface="Abadi MT Condensed Extra Bold" charset="0"/>
              </a:rPr>
              <a:t> se </a:t>
            </a:r>
            <a:r>
              <a:rPr lang="en-US" dirty="0" err="1">
                <a:solidFill>
                  <a:srgbClr val="000000"/>
                </a:solidFill>
                <a:latin typeface="Abadi MT Condensed Extra Bold" charset="0"/>
              </a:rPr>
              <a:t>aleja</a:t>
            </a:r>
            <a:r>
              <a:rPr lang="en-US" dirty="0">
                <a:solidFill>
                  <a:srgbClr val="000000"/>
                </a:solidFill>
                <a:latin typeface="Abadi MT Condensed Extra Bold" charset="0"/>
              </a:rPr>
              <a:t>, </a:t>
            </a:r>
            <a:r>
              <a:rPr lang="en-US" dirty="0" err="1">
                <a:solidFill>
                  <a:srgbClr val="000000"/>
                </a:solidFill>
                <a:latin typeface="Abadi MT Condensed Extra Bold" charset="0"/>
              </a:rPr>
              <a:t>caminando</a:t>
            </a:r>
            <a:r>
              <a:rPr lang="en-US" dirty="0">
                <a:solidFill>
                  <a:srgbClr val="000000"/>
                </a:solidFill>
                <a:latin typeface="Abadi MT Condensed Extra Bold" charset="0"/>
              </a:rPr>
              <a:t>.))</a:t>
            </a:r>
          </a:p>
          <a:p>
            <a:pPr eaLnBrk="1" hangingPunct="1">
              <a:lnSpc>
                <a:spcPct val="90000"/>
              </a:lnSpc>
            </a:pPr>
            <a:endParaRPr lang="en-US" dirty="0">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379994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4" descr="TransparentLogo"/>
          <p:cNvPicPr>
            <a:picLocks noChangeAspect="1" noChangeArrowheads="1"/>
          </p:cNvPicPr>
          <p:nvPr/>
        </p:nvPicPr>
        <p:blipFill>
          <a:blip r:embed="rId3"/>
          <a:srcRect/>
          <a:stretch>
            <a:fillRect/>
          </a:stretch>
        </p:blipFill>
        <p:spPr bwMode="auto">
          <a:xfrm>
            <a:off x="-32657" y="42408"/>
            <a:ext cx="9144000" cy="6837363"/>
          </a:xfrm>
          <a:prstGeom prst="rect">
            <a:avLst/>
          </a:prstGeom>
          <a:noFill/>
          <a:ln w="9525">
            <a:noFill/>
            <a:miter lim="800000"/>
            <a:headEnd/>
            <a:tailEnd/>
          </a:ln>
        </p:spPr>
      </p:pic>
      <p:sp>
        <p:nvSpPr>
          <p:cNvPr id="57347" name="Rectangle 2"/>
          <p:cNvSpPr>
            <a:spLocks noGrp="1" noChangeArrowheads="1"/>
          </p:cNvSpPr>
          <p:nvPr>
            <p:ph type="title"/>
          </p:nvPr>
        </p:nvSpPr>
        <p:spPr>
          <a:xfrm>
            <a:off x="293914" y="555172"/>
            <a:ext cx="6554867" cy="1524000"/>
          </a:xfrm>
        </p:spPr>
        <p:txBody>
          <a:bodyPr/>
          <a:lstStyle/>
          <a:p>
            <a:r>
              <a:rPr lang="en-US" b="1" dirty="0" err="1">
                <a:latin typeface="Abadi MT Condensed Extra Bold" charset="0"/>
              </a:rPr>
              <a:t>DETENcI</a:t>
            </a:r>
            <a:r>
              <a:rPr lang="es-VE" b="1" dirty="0" err="1">
                <a:latin typeface="Abadi MT Condensed Extra Bold" charset="0"/>
              </a:rPr>
              <a:t>ó</a:t>
            </a:r>
            <a:r>
              <a:rPr lang="en-US" b="1" dirty="0">
                <a:latin typeface="Abadi MT Condensed Extra Bold" charset="0"/>
              </a:rPr>
              <a:t>N</a:t>
            </a:r>
          </a:p>
        </p:txBody>
      </p:sp>
      <p:sp>
        <p:nvSpPr>
          <p:cNvPr id="57348" name="Rectangle 3"/>
          <p:cNvSpPr>
            <a:spLocks noGrp="1" noChangeArrowheads="1"/>
          </p:cNvSpPr>
          <p:nvPr>
            <p:ph idx="1"/>
          </p:nvPr>
        </p:nvSpPr>
        <p:spPr>
          <a:xfrm>
            <a:off x="304800" y="1676400"/>
            <a:ext cx="8610600" cy="4114800"/>
          </a:xfrm>
        </p:spPr>
        <p:txBody>
          <a:bodyPr/>
          <a:lstStyle/>
          <a:p>
            <a:pPr eaLnBrk="1" hangingPunct="1"/>
            <a:endParaRPr lang="en-US" dirty="0">
              <a:solidFill>
                <a:srgbClr val="000000"/>
              </a:solidFill>
              <a:latin typeface="Abadi MT Condensed Extra Bold" charset="0"/>
            </a:endParaRPr>
          </a:p>
          <a:p>
            <a:pPr>
              <a:lnSpc>
                <a:spcPct val="90000"/>
              </a:lnSpc>
            </a:pPr>
            <a:r>
              <a:rPr lang="en-US" dirty="0">
                <a:solidFill>
                  <a:srgbClr val="000000"/>
                </a:solidFill>
                <a:latin typeface="Abadi MT Condensed Extra Bold" charset="0"/>
              </a:rPr>
              <a:t>POLIC</a:t>
            </a:r>
            <a:r>
              <a:rPr lang="en-US" dirty="0">
                <a:solidFill>
                  <a:schemeClr val="bg1"/>
                </a:solidFill>
                <a:latin typeface="Abadi MT Condensed Extra Bold"/>
              </a:rPr>
              <a:t>Í</a:t>
            </a:r>
            <a:r>
              <a:rPr lang="en-US" dirty="0">
                <a:solidFill>
                  <a:srgbClr val="000000"/>
                </a:solidFill>
                <a:latin typeface="Abadi MT Condensed Extra Bold" charset="0"/>
              </a:rPr>
              <a:t>A: “Hi, can I ask you a couple of questions?” (“Hola, </a:t>
            </a:r>
            <a:r>
              <a:rPr lang="en-US" dirty="0">
                <a:solidFill>
                  <a:schemeClr val="bg1"/>
                </a:solidFill>
                <a:latin typeface="Abadi MT Condensed Extra Bold"/>
              </a:rPr>
              <a:t>¿</a:t>
            </a:r>
            <a:r>
              <a:rPr lang="en-US" dirty="0">
                <a:solidFill>
                  <a:srgbClr val="000000"/>
                </a:solidFill>
                <a:latin typeface="Abadi MT Condensed Extra Bold" charset="0"/>
              </a:rPr>
              <a:t>le </a:t>
            </a:r>
            <a:r>
              <a:rPr lang="en-US" dirty="0" err="1">
                <a:solidFill>
                  <a:srgbClr val="000000"/>
                </a:solidFill>
                <a:latin typeface="Abadi MT Condensed Extra Bold" charset="0"/>
              </a:rPr>
              <a:t>puedo</a:t>
            </a:r>
            <a:r>
              <a:rPr lang="en-US" dirty="0">
                <a:solidFill>
                  <a:srgbClr val="000000"/>
                </a:solidFill>
                <a:latin typeface="Abadi MT Condensed Extra Bold" charset="0"/>
              </a:rPr>
              <a:t> </a:t>
            </a:r>
            <a:r>
              <a:rPr lang="en-US" dirty="0" err="1">
                <a:solidFill>
                  <a:srgbClr val="000000"/>
                </a:solidFill>
                <a:latin typeface="Abadi MT Condensed Extra Bold" charset="0"/>
              </a:rPr>
              <a:t>hacer</a:t>
            </a:r>
            <a:r>
              <a:rPr lang="en-US" dirty="0">
                <a:solidFill>
                  <a:srgbClr val="000000"/>
                </a:solidFill>
                <a:latin typeface="Abadi MT Condensed Extra Bold" charset="0"/>
              </a:rPr>
              <a:t> un par de </a:t>
            </a:r>
            <a:r>
              <a:rPr lang="en-US" dirty="0" err="1">
                <a:solidFill>
                  <a:srgbClr val="000000"/>
                </a:solidFill>
                <a:latin typeface="Abadi MT Condensed Extra Bold" charset="0"/>
              </a:rPr>
              <a:t>preguntas</a:t>
            </a:r>
            <a:r>
              <a:rPr lang="en-US" dirty="0">
                <a:solidFill>
                  <a:srgbClr val="000000"/>
                </a:solidFill>
                <a:latin typeface="Abadi MT Condensed Extra Bold" charset="0"/>
              </a:rPr>
              <a:t>?”)</a:t>
            </a:r>
          </a:p>
          <a:p>
            <a:pPr>
              <a:lnSpc>
                <a:spcPct val="90000"/>
              </a:lnSpc>
            </a:pPr>
            <a:r>
              <a:rPr lang="en-US" b="1" dirty="0">
                <a:solidFill>
                  <a:srgbClr val="000000"/>
                </a:solidFill>
                <a:latin typeface="Abadi MT Condensed Extra Bold" charset="0"/>
              </a:rPr>
              <a:t>USTED</a:t>
            </a:r>
            <a:r>
              <a:rPr lang="en-US" dirty="0">
                <a:solidFill>
                  <a:srgbClr val="000000"/>
                </a:solidFill>
                <a:latin typeface="Abadi MT Condensed Extra Bold" charset="0"/>
              </a:rPr>
              <a:t>: “Are you detaining me or am I free to go?” (“</a:t>
            </a:r>
            <a:r>
              <a:rPr lang="en-US" dirty="0">
                <a:solidFill>
                  <a:schemeClr val="bg1"/>
                </a:solidFill>
                <a:latin typeface="Abadi MT Condensed Extra Bold"/>
              </a:rPr>
              <a:t>¿</a:t>
            </a:r>
            <a:r>
              <a:rPr lang="es-VE" dirty="0">
                <a:solidFill>
                  <a:srgbClr val="000000"/>
                </a:solidFill>
                <a:latin typeface="Abadi MT Condensed Extra Bold" charset="0"/>
              </a:rPr>
              <a:t>Me está deteniendo, o soy libre para irme?”)</a:t>
            </a:r>
          </a:p>
          <a:p>
            <a:r>
              <a:rPr lang="en-US" dirty="0">
                <a:solidFill>
                  <a:srgbClr val="000000"/>
                </a:solidFill>
                <a:latin typeface="Abadi MT Condensed Extra Bold" charset="0"/>
              </a:rPr>
              <a:t>POLIC</a:t>
            </a:r>
            <a:r>
              <a:rPr lang="en-US" dirty="0">
                <a:solidFill>
                  <a:schemeClr val="bg1"/>
                </a:solidFill>
                <a:latin typeface="Abadi MT Condensed Extra Bold"/>
              </a:rPr>
              <a:t>Í</a:t>
            </a:r>
            <a:r>
              <a:rPr lang="en-US" dirty="0">
                <a:solidFill>
                  <a:srgbClr val="000000"/>
                </a:solidFill>
                <a:latin typeface="Abadi MT Condensed Extra Bold" charset="0"/>
              </a:rPr>
              <a:t>A : “I'm detaining you. Hands against the wall, feet back, and spread '</a:t>
            </a:r>
            <a:r>
              <a:rPr lang="en-US" dirty="0" err="1">
                <a:solidFill>
                  <a:srgbClr val="000000"/>
                </a:solidFill>
                <a:latin typeface="Abadi MT Condensed Extra Bold" charset="0"/>
              </a:rPr>
              <a:t>em</a:t>
            </a:r>
            <a:r>
              <a:rPr lang="en-US" dirty="0">
                <a:solidFill>
                  <a:srgbClr val="000000"/>
                </a:solidFill>
                <a:latin typeface="Abadi MT Condensed Extra Bold" charset="0"/>
              </a:rPr>
              <a:t>.” </a:t>
            </a:r>
            <a:r>
              <a:rPr lang="es-CL" dirty="0">
                <a:solidFill>
                  <a:srgbClr val="000000"/>
                </a:solidFill>
                <a:latin typeface="Abadi MT Condensed Extra Bold" charset="0"/>
              </a:rPr>
              <a:t>(“L@ estoy deteniendo. Ponga las manos en la pared, los pies atrás y despliéguelos.”)</a:t>
            </a:r>
          </a:p>
          <a:p>
            <a:r>
              <a:rPr lang="en-US" b="1" dirty="0">
                <a:solidFill>
                  <a:srgbClr val="000000"/>
                </a:solidFill>
                <a:latin typeface="Abadi MT Condensed Extra Bold" charset="0"/>
              </a:rPr>
              <a:t>YOU</a:t>
            </a:r>
            <a:r>
              <a:rPr lang="en-US" dirty="0">
                <a:solidFill>
                  <a:srgbClr val="000000"/>
                </a:solidFill>
                <a:latin typeface="Abadi MT Condensed Extra Bold" charset="0"/>
              </a:rPr>
              <a:t>: “Why am I being detained?” (What is </a:t>
            </a:r>
            <a:r>
              <a:rPr lang="en-US" dirty="0">
                <a:solidFill>
                  <a:schemeClr val="bg1"/>
                </a:solidFill>
                <a:latin typeface="Abadi MT Condensed Extra Bold"/>
              </a:rPr>
              <a:t>your reasonable suspicion?) (</a:t>
            </a:r>
            <a:r>
              <a:rPr lang="es-CL" dirty="0">
                <a:solidFill>
                  <a:schemeClr val="bg1"/>
                </a:solidFill>
                <a:latin typeface="Abadi MT Condensed Extra Bold"/>
              </a:rPr>
              <a:t>“</a:t>
            </a:r>
            <a:r>
              <a:rPr lang="en-US" dirty="0">
                <a:solidFill>
                  <a:schemeClr val="bg1"/>
                </a:solidFill>
                <a:latin typeface="Abadi MT Condensed Extra Bold"/>
              </a:rPr>
              <a:t>¿</a:t>
            </a:r>
            <a:r>
              <a:rPr lang="es-CL" dirty="0">
                <a:solidFill>
                  <a:schemeClr val="bg1"/>
                </a:solidFill>
                <a:latin typeface="Abadi MT Condensed Extra Bold"/>
              </a:rPr>
              <a:t>Por </a:t>
            </a:r>
            <a:r>
              <a:rPr lang="es-CL" dirty="0" err="1">
                <a:solidFill>
                  <a:schemeClr val="bg1"/>
                </a:solidFill>
                <a:latin typeface="Abadi MT Condensed Extra Bold"/>
              </a:rPr>
              <a:t>qu</a:t>
            </a:r>
            <a:r>
              <a:rPr lang="en-US" dirty="0">
                <a:solidFill>
                  <a:schemeClr val="bg1"/>
                </a:solidFill>
                <a:latin typeface="Abadi MT Condensed Extra Bold"/>
              </a:rPr>
              <a:t>é</a:t>
            </a:r>
            <a:r>
              <a:rPr lang="es-CL" dirty="0">
                <a:solidFill>
                  <a:schemeClr val="bg1"/>
                </a:solidFill>
                <a:latin typeface="Abadi MT Condensed Extra Bold"/>
              </a:rPr>
              <a:t> estoy siendo </a:t>
            </a:r>
            <a:r>
              <a:rPr lang="es-CL" dirty="0" err="1">
                <a:solidFill>
                  <a:schemeClr val="bg1"/>
                </a:solidFill>
                <a:latin typeface="Abadi MT Condensed Extra Bold"/>
              </a:rPr>
              <a:t>detenid</a:t>
            </a:r>
            <a:r>
              <a:rPr lang="es-CL" dirty="0">
                <a:solidFill>
                  <a:schemeClr val="bg1"/>
                </a:solidFill>
                <a:latin typeface="Abadi MT Condensed Extra Bold"/>
              </a:rPr>
              <a:t>@?” (</a:t>
            </a:r>
            <a:r>
              <a:rPr lang="en-US" dirty="0">
                <a:solidFill>
                  <a:schemeClr val="bg1"/>
                </a:solidFill>
                <a:latin typeface="Abadi MT Condensed Extra Bold"/>
              </a:rPr>
              <a:t>¿</a:t>
            </a:r>
            <a:r>
              <a:rPr lang="es-CL" dirty="0">
                <a:solidFill>
                  <a:schemeClr val="bg1"/>
                </a:solidFill>
                <a:latin typeface="Abadi MT Condensed Extra Bold"/>
              </a:rPr>
              <a:t>Cu</a:t>
            </a:r>
            <a:r>
              <a:rPr lang="en-US" dirty="0">
                <a:solidFill>
                  <a:schemeClr val="bg1"/>
                </a:solidFill>
                <a:latin typeface="Abadi MT Condensed Extra Bold"/>
              </a:rPr>
              <a:t>á</a:t>
            </a:r>
            <a:r>
              <a:rPr lang="es-CL" dirty="0">
                <a:solidFill>
                  <a:schemeClr val="bg1"/>
                </a:solidFill>
                <a:latin typeface="Abadi MT Condensed Extra Bold"/>
              </a:rPr>
              <a:t>l es su sospecha razonable?))</a:t>
            </a:r>
          </a:p>
          <a:p>
            <a:pPr>
              <a:buNone/>
            </a:pPr>
            <a:r>
              <a:rPr lang="en-US" dirty="0">
                <a:solidFill>
                  <a:srgbClr val="000000"/>
                </a:solidFill>
                <a:latin typeface="Abadi MT Condensed Extra Bold" charset="0"/>
              </a:rPr>
              <a:t>(</a:t>
            </a:r>
            <a:r>
              <a:rPr lang="en-US" dirty="0" err="1">
                <a:solidFill>
                  <a:srgbClr val="000000"/>
                </a:solidFill>
                <a:latin typeface="Abadi MT Condensed Extra Bold" charset="0"/>
              </a:rPr>
              <a:t>Memorice</a:t>
            </a:r>
            <a:r>
              <a:rPr lang="en-US" dirty="0">
                <a:solidFill>
                  <a:srgbClr val="000000"/>
                </a:solidFill>
                <a:latin typeface="Abadi MT Condensed Extra Bold" charset="0"/>
              </a:rPr>
              <a:t> y </a:t>
            </a:r>
            <a:r>
              <a:rPr lang="en-US" dirty="0" err="1">
                <a:solidFill>
                  <a:srgbClr val="000000"/>
                </a:solidFill>
                <a:latin typeface="Abadi MT Condensed Extra Bold" charset="0"/>
              </a:rPr>
              <a:t>d</a:t>
            </a:r>
            <a:r>
              <a:rPr lang="en-US" dirty="0" err="1">
                <a:solidFill>
                  <a:schemeClr val="bg1"/>
                </a:solidFill>
                <a:latin typeface="Abadi MT Condensed Extra Bold"/>
              </a:rPr>
              <a:t>é</a:t>
            </a:r>
            <a:r>
              <a:rPr lang="en-US" dirty="0">
                <a:solidFill>
                  <a:srgbClr val="000000"/>
                </a:solidFill>
                <a:latin typeface="Abadi MT Condensed Extra Bold" charset="0"/>
              </a:rPr>
              <a:t> </a:t>
            </a:r>
            <a:r>
              <a:rPr lang="en-US" dirty="0" err="1">
                <a:solidFill>
                  <a:srgbClr val="000000"/>
                </a:solidFill>
                <a:latin typeface="Abadi MT Condensed Extra Bold" charset="0"/>
              </a:rPr>
              <a:t>parte</a:t>
            </a:r>
            <a:r>
              <a:rPr lang="en-US" dirty="0">
                <a:solidFill>
                  <a:srgbClr val="000000"/>
                </a:solidFill>
                <a:latin typeface="Abadi MT Condensed Extra Bold" charset="0"/>
              </a:rPr>
              <a:t> de la </a:t>
            </a:r>
            <a:r>
              <a:rPr lang="en-US" dirty="0" err="1">
                <a:solidFill>
                  <a:srgbClr val="000000"/>
                </a:solidFill>
                <a:latin typeface="Abadi MT Condensed Extra Bold" charset="0"/>
              </a:rPr>
              <a:t>respuesta</a:t>
            </a:r>
            <a:r>
              <a:rPr lang="en-US" dirty="0">
                <a:solidFill>
                  <a:srgbClr val="000000"/>
                </a:solidFill>
                <a:latin typeface="Abadi MT Condensed Extra Bold" charset="0"/>
              </a:rPr>
              <a:t>.)</a:t>
            </a:r>
            <a:endParaRPr lang="en-US" dirty="0">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27762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59395" name="Rectangle 2"/>
          <p:cNvSpPr>
            <a:spLocks noGrp="1" noChangeArrowheads="1"/>
          </p:cNvSpPr>
          <p:nvPr>
            <p:ph type="title"/>
          </p:nvPr>
        </p:nvSpPr>
        <p:spPr>
          <a:xfrm>
            <a:off x="685800" y="762000"/>
            <a:ext cx="7772400" cy="1143000"/>
          </a:xfrm>
        </p:spPr>
        <p:txBody>
          <a:bodyPr/>
          <a:lstStyle/>
          <a:p>
            <a:pPr eaLnBrk="1" hangingPunct="1"/>
            <a:r>
              <a:rPr lang="en-US" b="1" dirty="0" err="1">
                <a:latin typeface="Abadi MT Condensed Extra Bold" charset="0"/>
              </a:rPr>
              <a:t>ARRESTo</a:t>
            </a:r>
            <a:endParaRPr lang="en-US" b="1" dirty="0">
              <a:latin typeface="Abadi MT Condensed Extra Bold" charset="0"/>
            </a:endParaRPr>
          </a:p>
        </p:txBody>
      </p:sp>
      <p:sp>
        <p:nvSpPr>
          <p:cNvPr id="59396" name="Rectangle 3"/>
          <p:cNvSpPr>
            <a:spLocks noGrp="1" noChangeArrowheads="1"/>
          </p:cNvSpPr>
          <p:nvPr>
            <p:ph idx="1"/>
          </p:nvPr>
        </p:nvSpPr>
        <p:spPr>
          <a:xfrm>
            <a:off x="304800" y="228600"/>
            <a:ext cx="8153400" cy="4114800"/>
          </a:xfrm>
        </p:spPr>
        <p:txBody>
          <a:bodyPr/>
          <a:lstStyle/>
          <a:p>
            <a:r>
              <a:rPr lang="en-US" dirty="0">
                <a:solidFill>
                  <a:srgbClr val="000000"/>
                </a:solidFill>
                <a:latin typeface="Abadi MT Condensed Extra Bold" charset="0"/>
              </a:rPr>
              <a:t>POLIC</a:t>
            </a:r>
            <a:r>
              <a:rPr lang="en-US" dirty="0">
                <a:solidFill>
                  <a:schemeClr val="bg1"/>
                </a:solidFill>
                <a:latin typeface="Abadi MT Condensed Extra Bold"/>
              </a:rPr>
              <a:t>Í</a:t>
            </a:r>
            <a:r>
              <a:rPr lang="en-US" dirty="0">
                <a:solidFill>
                  <a:srgbClr val="000000"/>
                </a:solidFill>
                <a:latin typeface="Abadi MT Condensed Extra Bold" charset="0"/>
              </a:rPr>
              <a:t>A : “I’m placing you under arrest.” (“L@ </a:t>
            </a:r>
            <a:r>
              <a:rPr lang="en-US" dirty="0" err="1">
                <a:solidFill>
                  <a:srgbClr val="000000"/>
                </a:solidFill>
                <a:latin typeface="Abadi MT Condensed Extra Bold" charset="0"/>
              </a:rPr>
              <a:t>estoy</a:t>
            </a:r>
            <a:r>
              <a:rPr lang="en-US" dirty="0">
                <a:solidFill>
                  <a:srgbClr val="000000"/>
                </a:solidFill>
                <a:latin typeface="Abadi MT Condensed Extra Bold" charset="0"/>
              </a:rPr>
              <a:t> </a:t>
            </a:r>
            <a:r>
              <a:rPr lang="en-US" dirty="0" err="1">
                <a:solidFill>
                  <a:srgbClr val="000000"/>
                </a:solidFill>
                <a:latin typeface="Abadi MT Condensed Extra Bold" charset="0"/>
              </a:rPr>
              <a:t>poniendo</a:t>
            </a:r>
            <a:r>
              <a:rPr lang="en-US" dirty="0">
                <a:solidFill>
                  <a:srgbClr val="000000"/>
                </a:solidFill>
                <a:latin typeface="Abadi MT Condensed Extra Bold" charset="0"/>
              </a:rPr>
              <a:t> bajo </a:t>
            </a:r>
            <a:r>
              <a:rPr lang="en-US" dirty="0" err="1">
                <a:solidFill>
                  <a:srgbClr val="000000"/>
                </a:solidFill>
                <a:latin typeface="Abadi MT Condensed Extra Bold" charset="0"/>
              </a:rPr>
              <a:t>arresto</a:t>
            </a:r>
            <a:r>
              <a:rPr lang="en-US" dirty="0">
                <a:solidFill>
                  <a:srgbClr val="000000"/>
                </a:solidFill>
                <a:latin typeface="Abadi MT Condensed Extra Bold" charset="0"/>
              </a:rPr>
              <a:t>.”)</a:t>
            </a:r>
          </a:p>
          <a:p>
            <a:pPr eaLnBrk="1" hangingPunct="1"/>
            <a:r>
              <a:rPr lang="en-US" b="1" dirty="0">
                <a:solidFill>
                  <a:srgbClr val="000000"/>
                </a:solidFill>
                <a:latin typeface="Abadi MT Condensed Extra Bold" charset="0"/>
              </a:rPr>
              <a:t>USTED</a:t>
            </a:r>
            <a:r>
              <a:rPr lang="en-US" dirty="0">
                <a:solidFill>
                  <a:srgbClr val="000000"/>
                </a:solidFill>
                <a:latin typeface="Abadi MT Condensed Extra Bold" charset="0"/>
              </a:rPr>
              <a:t>: “I am going to remain silent. I want to contact an attorney.” (“</a:t>
            </a:r>
            <a:r>
              <a:rPr lang="en-US" dirty="0" err="1">
                <a:solidFill>
                  <a:srgbClr val="000000"/>
                </a:solidFill>
                <a:latin typeface="Abadi MT Condensed Extra Bold" charset="0"/>
              </a:rPr>
              <a:t>Voy</a:t>
            </a:r>
            <a:r>
              <a:rPr lang="en-US" dirty="0">
                <a:solidFill>
                  <a:srgbClr val="000000"/>
                </a:solidFill>
                <a:latin typeface="Abadi MT Condensed Extra Bold" charset="0"/>
              </a:rPr>
              <a:t> a </a:t>
            </a:r>
            <a:r>
              <a:rPr lang="en-US" dirty="0" err="1">
                <a:solidFill>
                  <a:srgbClr val="000000"/>
                </a:solidFill>
                <a:latin typeface="Abadi MT Condensed Extra Bold" charset="0"/>
              </a:rPr>
              <a:t>guardar</a:t>
            </a:r>
            <a:r>
              <a:rPr lang="en-US" dirty="0">
                <a:solidFill>
                  <a:srgbClr val="000000"/>
                </a:solidFill>
                <a:latin typeface="Abadi MT Condensed Extra Bold" charset="0"/>
              </a:rPr>
              <a:t> </a:t>
            </a:r>
            <a:r>
              <a:rPr lang="en-US" dirty="0" err="1">
                <a:solidFill>
                  <a:srgbClr val="000000"/>
                </a:solidFill>
                <a:latin typeface="Abadi MT Condensed Extra Bold" charset="0"/>
              </a:rPr>
              <a:t>silencio</a:t>
            </a:r>
            <a:r>
              <a:rPr lang="en-US" dirty="0">
                <a:solidFill>
                  <a:srgbClr val="000000"/>
                </a:solidFill>
                <a:latin typeface="Abadi MT Condensed Extra Bold" charset="0"/>
              </a:rPr>
              <a:t>. </a:t>
            </a:r>
            <a:r>
              <a:rPr lang="en-US" dirty="0" err="1">
                <a:solidFill>
                  <a:srgbClr val="000000"/>
                </a:solidFill>
                <a:latin typeface="Abadi MT Condensed Extra Bold" charset="0"/>
              </a:rPr>
              <a:t>Quiero</a:t>
            </a:r>
            <a:r>
              <a:rPr lang="en-US" dirty="0">
                <a:solidFill>
                  <a:srgbClr val="000000"/>
                </a:solidFill>
                <a:latin typeface="Abadi MT Condensed Extra Bold" charset="0"/>
              </a:rPr>
              <a:t> </a:t>
            </a:r>
            <a:r>
              <a:rPr lang="en-US" dirty="0" err="1">
                <a:solidFill>
                  <a:srgbClr val="000000"/>
                </a:solidFill>
                <a:latin typeface="Abadi MT Condensed Extra Bold" charset="0"/>
              </a:rPr>
              <a:t>contactar</a:t>
            </a:r>
            <a:r>
              <a:rPr lang="en-US" dirty="0">
                <a:solidFill>
                  <a:srgbClr val="000000"/>
                </a:solidFill>
                <a:latin typeface="Abadi MT Condensed Extra Bold" charset="0"/>
              </a:rPr>
              <a:t> a un abogado.”)</a:t>
            </a: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334155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normAutofit/>
          </a:bodyPr>
          <a:lstStyle/>
          <a:p>
            <a:pPr eaLnBrk="1" hangingPunct="1"/>
            <a:r>
              <a:rPr lang="en-US" b="1" dirty="0" err="1">
                <a:latin typeface="Abadi MT Condensed Extra Bold" charset="0"/>
              </a:rPr>
              <a:t>Recursos</a:t>
            </a:r>
            <a:r>
              <a:rPr lang="en-US" b="1" dirty="0">
                <a:latin typeface="Abadi MT Condensed Extra Bold" charset="0"/>
              </a:rPr>
              <a:t> </a:t>
            </a:r>
            <a:r>
              <a:rPr lang="en-US" b="1" dirty="0" err="1">
                <a:latin typeface="Abadi MT Condensed Extra Bold" charset="0"/>
              </a:rPr>
              <a:t>en</a:t>
            </a:r>
            <a:r>
              <a:rPr lang="en-US" b="1" dirty="0">
                <a:latin typeface="Abadi MT Condensed Extra Bold" charset="0"/>
              </a:rPr>
              <a:t> </a:t>
            </a:r>
            <a:r>
              <a:rPr lang="en-US" b="1" dirty="0" err="1">
                <a:latin typeface="Abadi MT Condensed Extra Bold" charset="0"/>
              </a:rPr>
              <a:t>caso</a:t>
            </a:r>
            <a:r>
              <a:rPr lang="en-US" b="1" dirty="0">
                <a:latin typeface="Abadi MT Condensed Extra Bold" charset="0"/>
              </a:rPr>
              <a:t> de que </a:t>
            </a:r>
            <a:r>
              <a:rPr lang="en-US" b="1" dirty="0" err="1">
                <a:latin typeface="Abadi MT Condensed Extra Bold" charset="0"/>
              </a:rPr>
              <a:t>usted</a:t>
            </a:r>
            <a:r>
              <a:rPr lang="en-US" b="1" dirty="0">
                <a:latin typeface="Abadi MT Condensed Extra Bold" charset="0"/>
              </a:rPr>
              <a:t> </a:t>
            </a:r>
            <a:r>
              <a:rPr lang="en-US" b="1" dirty="0" err="1">
                <a:latin typeface="Abadi MT Condensed Extra Bold" charset="0"/>
              </a:rPr>
              <a:t>crea</a:t>
            </a:r>
            <a:r>
              <a:rPr lang="en-US" b="1" dirty="0">
                <a:latin typeface="Abadi MT Condensed Extra Bold" charset="0"/>
              </a:rPr>
              <a:t> que sus derechos </a:t>
            </a:r>
            <a:r>
              <a:rPr lang="en-US" b="1" dirty="0" err="1">
                <a:latin typeface="Abadi MT Condensed Extra Bold" charset="0"/>
              </a:rPr>
              <a:t>fueron</a:t>
            </a:r>
            <a:r>
              <a:rPr lang="en-US" b="1" dirty="0">
                <a:latin typeface="Abadi MT Condensed Extra Bold" charset="0"/>
              </a:rPr>
              <a:t> </a:t>
            </a:r>
            <a:r>
              <a:rPr lang="en-US" b="1" dirty="0" err="1">
                <a:latin typeface="Abadi MT Condensed Extra Bold" charset="0"/>
              </a:rPr>
              <a:t>violados</a:t>
            </a:r>
            <a:endParaRPr lang="en-US" dirty="0">
              <a:latin typeface="Abadi MT Condensed Extra Bold" charset="0"/>
            </a:endParaRPr>
          </a:p>
        </p:txBody>
      </p:sp>
      <p:sp>
        <p:nvSpPr>
          <p:cNvPr id="2" name="TextBox 1">
            <a:extLst>
              <a:ext uri="{FF2B5EF4-FFF2-40B4-BE49-F238E27FC236}">
                <a16:creationId xmlns:a16="http://schemas.microsoft.com/office/drawing/2014/main" id="{CB741946-DBDE-4384-89E2-68E7D6C22A21}"/>
              </a:ext>
            </a:extLst>
          </p:cNvPr>
          <p:cNvSpPr txBox="1"/>
          <p:nvPr/>
        </p:nvSpPr>
        <p:spPr>
          <a:xfrm>
            <a:off x="685800" y="1724085"/>
            <a:ext cx="8229599"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Ø"/>
            </a:pPr>
            <a:r>
              <a:rPr lang="en-US" dirty="0">
                <a:solidFill>
                  <a:schemeClr val="bg1"/>
                </a:solidFill>
              </a:rPr>
              <a:t> Washington Lawyers' Committee (</a:t>
            </a:r>
            <a:r>
              <a:rPr lang="en-US" dirty="0" err="1">
                <a:solidFill>
                  <a:schemeClr val="bg1"/>
                </a:solidFill>
              </a:rPr>
              <a:t>Comit</a:t>
            </a:r>
            <a:r>
              <a:rPr lang="en-US" dirty="0" err="1">
                <a:solidFill>
                  <a:schemeClr val="bg1"/>
                </a:solidFill>
                <a:latin typeface="Abadi MT Condensed Extra Bold"/>
              </a:rPr>
              <a:t>é</a:t>
            </a:r>
            <a:r>
              <a:rPr lang="en-US" dirty="0">
                <a:solidFill>
                  <a:schemeClr val="bg1"/>
                </a:solidFill>
              </a:rPr>
              <a:t> de </a:t>
            </a:r>
            <a:r>
              <a:rPr lang="en-US" dirty="0" err="1">
                <a:solidFill>
                  <a:schemeClr val="bg1"/>
                </a:solidFill>
              </a:rPr>
              <a:t>Abogad@s</a:t>
            </a:r>
            <a:r>
              <a:rPr lang="en-US" dirty="0">
                <a:solidFill>
                  <a:schemeClr val="bg1"/>
                </a:solidFill>
              </a:rPr>
              <a:t> de Washington):   </a:t>
            </a:r>
            <a:r>
              <a:rPr lang="en-US" dirty="0">
                <a:solidFill>
                  <a:schemeClr val="bg1"/>
                </a:solidFill>
                <a:ea typeface="+mn-lt"/>
                <a:cs typeface="+mn-lt"/>
                <a:hlinkClick r:id="rId4"/>
              </a:rPr>
              <a:t>https://www.washlaw.org/who-we-serve/get-legal-help/</a:t>
            </a:r>
            <a:endParaRPr lang="en-US" dirty="0">
              <a:solidFill>
                <a:schemeClr val="bg1"/>
              </a:solidFill>
              <a:ea typeface="+mn-lt"/>
              <a:cs typeface="+mn-lt"/>
            </a:endParaRPr>
          </a:p>
          <a:p>
            <a:endParaRPr lang="en-US" dirty="0">
              <a:solidFill>
                <a:schemeClr val="bg1"/>
              </a:solidFill>
            </a:endParaRPr>
          </a:p>
          <a:p>
            <a:pPr marL="285750" indent="-285750">
              <a:buFont typeface="Wingdings"/>
              <a:buChar char="Ø"/>
            </a:pPr>
            <a:r>
              <a:rPr lang="en-US" dirty="0">
                <a:solidFill>
                  <a:schemeClr val="bg1"/>
                </a:solidFill>
              </a:rPr>
              <a:t>ACLU DC: </a:t>
            </a:r>
            <a:r>
              <a:rPr lang="en-US" dirty="0">
                <a:solidFill>
                  <a:schemeClr val="bg1"/>
                </a:solidFill>
                <a:ea typeface="+mn-lt"/>
                <a:cs typeface="+mn-lt"/>
                <a:hlinkClick r:id="rId5"/>
              </a:rPr>
              <a:t>https://www.acludc.org/HELP</a:t>
            </a:r>
            <a:endParaRPr lang="en-US" dirty="0">
              <a:solidFill>
                <a:schemeClr val="bg1"/>
              </a:solidFill>
              <a:ea typeface="+mn-lt"/>
              <a:cs typeface="+mn-lt"/>
            </a:endParaRPr>
          </a:p>
          <a:p>
            <a:pPr marL="742950" lvl="1" indent="-285750">
              <a:buFont typeface="Wingdings"/>
              <a:buChar char="Ø"/>
            </a:pPr>
            <a:r>
              <a:rPr lang="en-US" dirty="0">
                <a:solidFill>
                  <a:schemeClr val="bg1"/>
                </a:solidFill>
                <a:ea typeface="+mn-lt"/>
                <a:cs typeface="+mn-lt"/>
                <a:hlinkClick r:id="rId6"/>
              </a:rPr>
              <a:t>https://www.acludc.org/covid-19-and-rights-all-dc-residents</a:t>
            </a:r>
            <a:endParaRPr lang="en-US" dirty="0">
              <a:solidFill>
                <a:schemeClr val="bg1"/>
              </a:solidFill>
              <a:ea typeface="+mn-lt"/>
              <a:cs typeface="+mn-lt"/>
            </a:endParaRPr>
          </a:p>
          <a:p>
            <a:pPr lvl="1"/>
            <a:endParaRPr lang="en-US" dirty="0">
              <a:solidFill>
                <a:schemeClr val="bg1"/>
              </a:solidFill>
              <a:ea typeface="+mn-lt"/>
              <a:cs typeface="+mn-lt"/>
            </a:endParaRPr>
          </a:p>
          <a:p>
            <a:pPr marL="285750" indent="-285750">
              <a:buFont typeface="Wingdings"/>
              <a:buChar char="Ø"/>
            </a:pPr>
            <a:r>
              <a:rPr lang="en-US" dirty="0">
                <a:solidFill>
                  <a:schemeClr val="bg1"/>
                </a:solidFill>
                <a:ea typeface="+mn-lt"/>
                <a:cs typeface="+mn-lt"/>
              </a:rPr>
              <a:t>Law 4 Black Lives DC (La Ley Para las </a:t>
            </a:r>
            <a:r>
              <a:rPr lang="en-US" dirty="0" err="1">
                <a:solidFill>
                  <a:schemeClr val="bg1"/>
                </a:solidFill>
                <a:ea typeface="+mn-lt"/>
                <a:cs typeface="+mn-lt"/>
              </a:rPr>
              <a:t>Vidas</a:t>
            </a:r>
            <a:r>
              <a:rPr lang="en-US" dirty="0">
                <a:solidFill>
                  <a:schemeClr val="bg1"/>
                </a:solidFill>
                <a:ea typeface="+mn-lt"/>
                <a:cs typeface="+mn-lt"/>
              </a:rPr>
              <a:t> Negras de DC): </a:t>
            </a:r>
            <a:r>
              <a:rPr lang="en-US" dirty="0">
                <a:solidFill>
                  <a:schemeClr val="bg1"/>
                </a:solidFill>
                <a:ea typeface="+mn-lt"/>
                <a:cs typeface="+mn-lt"/>
                <a:hlinkClick r:id="rId7"/>
              </a:rPr>
              <a:t>http://www.law4blacklivesdc.com/contact-us</a:t>
            </a:r>
            <a:endParaRPr lang="en-US" dirty="0">
              <a:solidFill>
                <a:schemeClr val="bg1"/>
              </a:solidFill>
              <a:ea typeface="+mn-lt"/>
              <a:cs typeface="+mn-lt"/>
            </a:endParaRPr>
          </a:p>
          <a:p>
            <a:endParaRPr lang="en-US" dirty="0">
              <a:solidFill>
                <a:schemeClr val="bg1"/>
              </a:solidFill>
              <a:ea typeface="+mn-lt"/>
              <a:cs typeface="+mn-lt"/>
            </a:endParaRPr>
          </a:p>
          <a:p>
            <a:pPr marL="285750" indent="-285750">
              <a:buFont typeface="Wingdings"/>
              <a:buChar char="Ø"/>
            </a:pPr>
            <a:r>
              <a:rPr lang="en-US" dirty="0">
                <a:solidFill>
                  <a:schemeClr val="bg1"/>
                </a:solidFill>
                <a:ea typeface="+mn-lt"/>
                <a:cs typeface="+mn-lt"/>
              </a:rPr>
              <a:t>Office of Police Complaints (</a:t>
            </a:r>
            <a:r>
              <a:rPr lang="en-US" dirty="0" err="1">
                <a:solidFill>
                  <a:schemeClr val="bg1"/>
                </a:solidFill>
                <a:ea typeface="+mn-lt"/>
                <a:cs typeface="+mn-lt"/>
              </a:rPr>
              <a:t>Oficina</a:t>
            </a:r>
            <a:r>
              <a:rPr lang="en-US" dirty="0">
                <a:solidFill>
                  <a:schemeClr val="bg1"/>
                </a:solidFill>
                <a:ea typeface="+mn-lt"/>
                <a:cs typeface="+mn-lt"/>
              </a:rPr>
              <a:t> de </a:t>
            </a:r>
            <a:r>
              <a:rPr lang="en-US" dirty="0" err="1">
                <a:solidFill>
                  <a:schemeClr val="bg1"/>
                </a:solidFill>
                <a:ea typeface="+mn-lt"/>
                <a:cs typeface="+mn-lt"/>
              </a:rPr>
              <a:t>Quejas</a:t>
            </a:r>
            <a:r>
              <a:rPr lang="en-US" dirty="0">
                <a:solidFill>
                  <a:schemeClr val="bg1"/>
                </a:solidFill>
                <a:ea typeface="+mn-lt"/>
                <a:cs typeface="+mn-lt"/>
              </a:rPr>
              <a:t> </a:t>
            </a:r>
            <a:r>
              <a:rPr lang="en-US" dirty="0" err="1">
                <a:solidFill>
                  <a:schemeClr val="bg1"/>
                </a:solidFill>
                <a:ea typeface="+mn-lt"/>
                <a:cs typeface="+mn-lt"/>
              </a:rPr>
              <a:t>Policiales</a:t>
            </a:r>
            <a:r>
              <a:rPr lang="en-US" dirty="0">
                <a:solidFill>
                  <a:schemeClr val="bg1"/>
                </a:solidFill>
                <a:ea typeface="+mn-lt"/>
                <a:cs typeface="+mn-lt"/>
              </a:rPr>
              <a:t>): </a:t>
            </a:r>
            <a:r>
              <a:rPr lang="en-US" dirty="0">
                <a:solidFill>
                  <a:schemeClr val="bg1"/>
                </a:solidFill>
                <a:ea typeface="+mn-lt"/>
                <a:cs typeface="+mn-lt"/>
                <a:hlinkClick r:id="rId8"/>
              </a:rPr>
              <a:t>https://policecomplaints.dc.gov/</a:t>
            </a:r>
            <a:endParaRPr lang="en-US" dirty="0">
              <a:solidFill>
                <a:schemeClr val="bg1"/>
              </a:solidFill>
              <a:ea typeface="+mn-lt"/>
              <a:cs typeface="+mn-lt"/>
            </a:endParaRPr>
          </a:p>
          <a:p>
            <a:endParaRPr lang="en-US" dirty="0">
              <a:solidFill>
                <a:schemeClr val="bg1"/>
              </a:solidFill>
              <a:ea typeface="+mn-lt"/>
              <a:cs typeface="+mn-lt"/>
            </a:endParaRPr>
          </a:p>
          <a:p>
            <a:pPr marL="285750" indent="-285750">
              <a:buFont typeface="Wingdings"/>
              <a:buChar char="Ø"/>
            </a:pPr>
            <a:r>
              <a:rPr lang="en-US" dirty="0">
                <a:solidFill>
                  <a:schemeClr val="bg1"/>
                </a:solidFill>
                <a:ea typeface="+mn-lt"/>
                <a:cs typeface="+mn-lt"/>
              </a:rPr>
              <a:t>ACLU MD: </a:t>
            </a:r>
            <a:r>
              <a:rPr lang="en-US" dirty="0">
                <a:solidFill>
                  <a:schemeClr val="bg1"/>
                </a:solidFill>
                <a:ea typeface="+mn-lt"/>
                <a:cs typeface="+mn-lt"/>
                <a:hlinkClick r:id="rId9"/>
              </a:rPr>
              <a:t>https://www.aclu-md.org/es/node/817</a:t>
            </a:r>
            <a:endParaRPr lang="en-US" dirty="0">
              <a:solidFill>
                <a:schemeClr val="bg1"/>
              </a:solidFill>
              <a:ea typeface="+mn-lt"/>
              <a:cs typeface="+mn-lt"/>
            </a:endParaRPr>
          </a:p>
          <a:p>
            <a:pPr marL="742950" lvl="1" indent="-285750">
              <a:buFont typeface="Wingdings"/>
              <a:buChar char="Ø"/>
            </a:pPr>
            <a:endParaRPr lang="en-US" dirty="0">
              <a:solidFill>
                <a:schemeClr val="bg1"/>
              </a:solidFill>
              <a:ea typeface="+mn-lt"/>
              <a:cs typeface="+mn-lt"/>
            </a:endParaRPr>
          </a:p>
          <a:p>
            <a:pPr marL="742950" lvl="1" indent="-285750">
              <a:buFont typeface="Wingdings"/>
              <a:buChar char="Ø"/>
            </a:pPr>
            <a:endParaRPr lang="en-US" dirty="0">
              <a:solidFill>
                <a:schemeClr val="bg1"/>
              </a:solidFill>
              <a:ea typeface="+mn-lt"/>
              <a:cs typeface="+mn-lt"/>
            </a:endParaRPr>
          </a:p>
        </p:txBody>
      </p:sp>
      <p:pic>
        <p:nvPicPr>
          <p:cNvPr id="6" name="Picture 2" descr="Black WLC Logo"/>
          <p:cNvPicPr>
            <a:picLocks noChangeAspect="1" noChangeArrowheads="1"/>
          </p:cNvPicPr>
          <p:nvPr/>
        </p:nvPicPr>
        <p:blipFill>
          <a:blip r:embed="rId10">
            <a:biLevel thresh="25000"/>
            <a:extLst>
              <a:ext uri="{28A0092B-C50C-407E-A947-70E740481C1C}">
                <a14:useLocalDpi xmlns:a14="http://schemas.microsoft.com/office/drawing/2010/main" val="0"/>
              </a:ext>
            </a:extLst>
          </a:blip>
          <a:srcRect/>
          <a:stretch>
            <a:fillRect/>
          </a:stretch>
        </p:blipFill>
        <p:spPr bwMode="auto">
          <a:xfrm>
            <a:off x="1434550" y="5566401"/>
            <a:ext cx="6353198" cy="8679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98719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normAutofit/>
          </a:bodyPr>
          <a:lstStyle/>
          <a:p>
            <a:pPr eaLnBrk="1" hangingPunct="1"/>
            <a:r>
              <a:rPr lang="es-CL" b="1" dirty="0">
                <a:latin typeface="Abadi MT Condensed Extra Bold" charset="0"/>
              </a:rPr>
              <a:t>Orden “quedarse en casa”: actividades admisibles en </a:t>
            </a:r>
            <a:r>
              <a:rPr lang="es-CL" b="1" dirty="0" err="1">
                <a:latin typeface="Abadi MT Condensed Extra Bold" charset="0"/>
              </a:rPr>
              <a:t>maryland</a:t>
            </a:r>
            <a:endParaRPr lang="es-CL" dirty="0">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fontScale="92500" lnSpcReduction="20000"/>
          </a:bodyPr>
          <a:lstStyle/>
          <a:p>
            <a:pPr>
              <a:spcAft>
                <a:spcPts val="1600"/>
              </a:spcAft>
            </a:pPr>
            <a:r>
              <a:rPr lang="es-CL" sz="2800" dirty="0">
                <a:solidFill>
                  <a:srgbClr val="161616"/>
                </a:solidFill>
                <a:latin typeface="Abadi MT Condensed Extra Bold"/>
              </a:rPr>
              <a:t>Realizar o participar en “actividades esenciales” </a:t>
            </a:r>
          </a:p>
          <a:p>
            <a:pPr>
              <a:spcAft>
                <a:spcPts val="1600"/>
              </a:spcAft>
            </a:pPr>
            <a:r>
              <a:rPr lang="es-CL" sz="2800" dirty="0">
                <a:solidFill>
                  <a:srgbClr val="161616"/>
                </a:solidFill>
                <a:latin typeface="Abadi MT Condensed Extra Bold"/>
              </a:rPr>
              <a:t>El personal y </a:t>
            </a:r>
            <a:r>
              <a:rPr lang="es-CL" sz="2800" dirty="0" err="1">
                <a:solidFill>
                  <a:srgbClr val="161616"/>
                </a:solidFill>
                <a:latin typeface="Abadi MT Condensed Extra Bold"/>
              </a:rPr>
              <a:t>l@s</a:t>
            </a:r>
            <a:r>
              <a:rPr lang="es-CL" sz="2800" dirty="0">
                <a:solidFill>
                  <a:srgbClr val="161616"/>
                </a:solidFill>
                <a:latin typeface="Abadi MT Condensed Extra Bold"/>
              </a:rPr>
              <a:t> </a:t>
            </a:r>
            <a:r>
              <a:rPr lang="es-CL" sz="2800" dirty="0" err="1">
                <a:solidFill>
                  <a:srgbClr val="161616"/>
                </a:solidFill>
                <a:latin typeface="Abadi MT Condensed Extra Bold"/>
              </a:rPr>
              <a:t>dueñ@s</a:t>
            </a:r>
            <a:r>
              <a:rPr lang="es-CL" sz="2800" dirty="0">
                <a:solidFill>
                  <a:srgbClr val="161616"/>
                </a:solidFill>
                <a:latin typeface="Abadi MT Condensed Extra Bold"/>
              </a:rPr>
              <a:t> de negocios y de organizaciones que no tienen que cerrarse pueden viajar entre los negocios respectivos y sus casas. </a:t>
            </a:r>
            <a:endParaRPr lang="es-CL" dirty="0"/>
          </a:p>
          <a:p>
            <a:pPr>
              <a:spcAft>
                <a:spcPts val="1600"/>
              </a:spcAft>
            </a:pPr>
            <a:r>
              <a:rPr lang="es-CL" sz="2800" dirty="0">
                <a:solidFill>
                  <a:srgbClr val="161616"/>
                </a:solidFill>
                <a:latin typeface="Abadi MT Condensed Extra Bold"/>
              </a:rPr>
              <a:t>El personal y </a:t>
            </a:r>
            <a:r>
              <a:rPr lang="es-CL" sz="2800" dirty="0" err="1">
                <a:solidFill>
                  <a:srgbClr val="161616"/>
                </a:solidFill>
                <a:latin typeface="Abadi MT Condensed Extra Bold"/>
              </a:rPr>
              <a:t>l@s</a:t>
            </a:r>
            <a:r>
              <a:rPr lang="es-CL" sz="2800" dirty="0">
                <a:solidFill>
                  <a:srgbClr val="161616"/>
                </a:solidFill>
                <a:latin typeface="Abadi MT Condensed Extra Bold"/>
              </a:rPr>
              <a:t> </a:t>
            </a:r>
            <a:r>
              <a:rPr lang="es-CL" sz="2800" dirty="0" err="1">
                <a:solidFill>
                  <a:srgbClr val="161616"/>
                </a:solidFill>
                <a:latin typeface="Abadi MT Condensed Extra Bold"/>
              </a:rPr>
              <a:t>dueñ@s</a:t>
            </a:r>
            <a:r>
              <a:rPr lang="es-CL" sz="2800" dirty="0">
                <a:solidFill>
                  <a:srgbClr val="161616"/>
                </a:solidFill>
                <a:latin typeface="Abadi MT Condensed Extra Bold"/>
              </a:rPr>
              <a:t> de negocios no esenciales pueden viajar entre sus casas y negocios no esenciales con el propósito de efectuar operaciones mínimas. </a:t>
            </a:r>
            <a:endParaRPr lang="es-CL" sz="2800" dirty="0">
              <a:solidFill>
                <a:srgbClr val="161616"/>
              </a:solidFill>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214488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635" name="Straight Connector 191">
            <a:extLst>
              <a:ext uri="{FF2B5EF4-FFF2-40B4-BE49-F238E27FC236}">
                <a16:creationId xmlns:a16="http://schemas.microsoft.com/office/drawing/2014/main" id="{8C152077-984A-4612-B0E1-251C62EB15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36" name="Straight Connector 192">
            <a:extLst>
              <a:ext uri="{FF2B5EF4-FFF2-40B4-BE49-F238E27FC236}">
                <a16:creationId xmlns:a16="http://schemas.microsoft.com/office/drawing/2014/main" id="{C05450BA-2A87-4847-A5A0-E7D9605572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37" name="Straight Connector 193">
            <a:extLst>
              <a:ext uri="{FF2B5EF4-FFF2-40B4-BE49-F238E27FC236}">
                <a16:creationId xmlns:a16="http://schemas.microsoft.com/office/drawing/2014/main" id="{A16F9ADA-A824-456A-9728-D5BFFE04D3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38" name="Straight Connector 194">
            <a:extLst>
              <a:ext uri="{FF2B5EF4-FFF2-40B4-BE49-F238E27FC236}">
                <a16:creationId xmlns:a16="http://schemas.microsoft.com/office/drawing/2014/main" id="{63034157-938C-45F5-8DCA-208D22E5B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39" name="Straight Connector 195">
            <a:extLst>
              <a:ext uri="{FF2B5EF4-FFF2-40B4-BE49-F238E27FC236}">
                <a16:creationId xmlns:a16="http://schemas.microsoft.com/office/drawing/2014/main" id="{2369327A-A6C5-4293-80D1-DECEBA3F5F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67640" name="Rectangle 196">
            <a:extLst>
              <a:ext uri="{FF2B5EF4-FFF2-40B4-BE49-F238E27FC236}">
                <a16:creationId xmlns:a16="http://schemas.microsoft.com/office/drawing/2014/main" id="{E49B76A8-D4D2-428D-84FA-657EEA587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87" name="Rectangle 2"/>
          <p:cNvSpPr>
            <a:spLocks noGrp="1" noChangeArrowheads="1"/>
          </p:cNvSpPr>
          <p:nvPr>
            <p:ph type="title"/>
          </p:nvPr>
        </p:nvSpPr>
        <p:spPr>
          <a:xfrm>
            <a:off x="499230" y="4473679"/>
            <a:ext cx="7164419" cy="1233251"/>
          </a:xfrm>
        </p:spPr>
        <p:txBody>
          <a:bodyPr vert="horz" lIns="91440" tIns="45720" rIns="91440" bIns="45720" rtlCol="0" anchor="b">
            <a:normAutofit fontScale="90000"/>
          </a:bodyPr>
          <a:lstStyle/>
          <a:p>
            <a:pPr>
              <a:lnSpc>
                <a:spcPct val="90000"/>
              </a:lnSpc>
            </a:pPr>
            <a:r>
              <a:rPr lang="es-VE" sz="3400" b="1" dirty="0"/>
              <a:t>Orden “quedarse en casa”: respuestas de las fuerzas del orden de Maryland</a:t>
            </a:r>
            <a:endParaRPr lang="es-VE" sz="3400" dirty="0"/>
          </a:p>
        </p:txBody>
      </p:sp>
      <p:grpSp>
        <p:nvGrpSpPr>
          <p:cNvPr id="67641" name="Group 197">
            <a:extLst>
              <a:ext uri="{FF2B5EF4-FFF2-40B4-BE49-F238E27FC236}">
                <a16:creationId xmlns:a16="http://schemas.microsoft.com/office/drawing/2014/main" id="{8D463EDB-0644-4F84-9901-D2434D5509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67642" name="Straight Connector 198">
              <a:extLst>
                <a:ext uri="{FF2B5EF4-FFF2-40B4-BE49-F238E27FC236}">
                  <a16:creationId xmlns:a16="http://schemas.microsoft.com/office/drawing/2014/main" id="{A02079FA-226E-4AF1-B818-2CA9EF1B69F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43" name="Straight Connector 199">
              <a:extLst>
                <a:ext uri="{FF2B5EF4-FFF2-40B4-BE49-F238E27FC236}">
                  <a16:creationId xmlns:a16="http://schemas.microsoft.com/office/drawing/2014/main" id="{6D376604-76CD-4D25-B281-35796F3671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644" name="Straight Connector 200">
              <a:extLst>
                <a:ext uri="{FF2B5EF4-FFF2-40B4-BE49-F238E27FC236}">
                  <a16:creationId xmlns:a16="http://schemas.microsoft.com/office/drawing/2014/main" id="{6B5A32B1-F178-4FE5-8916-712F46FCB8D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2" name="Straight Connector 201">
              <a:extLst>
                <a:ext uri="{FF2B5EF4-FFF2-40B4-BE49-F238E27FC236}">
                  <a16:creationId xmlns:a16="http://schemas.microsoft.com/office/drawing/2014/main" id="{DC3339F8-6376-45A3-A77E-5F5C212D4E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3" name="Straight Connector 202">
              <a:extLst>
                <a:ext uri="{FF2B5EF4-FFF2-40B4-BE49-F238E27FC236}">
                  <a16:creationId xmlns:a16="http://schemas.microsoft.com/office/drawing/2014/main" id="{6AD1BBAE-26A1-4BE9-9536-C15B1A87E0B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04" name="Snip Diagonal Corner Rectangle 12">
            <a:extLst>
              <a:ext uri="{FF2B5EF4-FFF2-40B4-BE49-F238E27FC236}">
                <a16:creationId xmlns:a16="http://schemas.microsoft.com/office/drawing/2014/main" id="{15A54023-E435-4098-A370-AE54A007E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188" y="690851"/>
            <a:ext cx="7211752" cy="3584587"/>
          </a:xfrm>
          <a:prstGeom prst="snip2DiagRect">
            <a:avLst>
              <a:gd name="adj1" fmla="val 12305"/>
              <a:gd name="adj2" fmla="val 0"/>
            </a:avLst>
          </a:prstGeom>
          <a:solidFill>
            <a:schemeClr val="tx1"/>
          </a:solidFill>
          <a:ln>
            <a:solidFill>
              <a:srgbClr val="FFFFFF">
                <a:alpha val="40000"/>
              </a:srgbClr>
            </a:soli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586" name="Picture 4" descr="TransparentLogo"/>
          <p:cNvPicPr>
            <a:picLocks noChangeAspect="1" noChangeArrowheads="1"/>
          </p:cNvPicPr>
          <p:nvPr/>
        </p:nvPicPr>
        <p:blipFill rotWithShape="1">
          <a:blip r:embed="rId3"/>
          <a:srcRect l="31301" r="7919" b="3"/>
          <a:stretch/>
        </p:blipFill>
        <p:spPr bwMode="auto">
          <a:xfrm>
            <a:off x="4926166" y="854087"/>
            <a:ext cx="2667762" cy="3280831"/>
          </a:xfrm>
          <a:custGeom>
            <a:avLst/>
            <a:gdLst/>
            <a:ahLst/>
            <a:cxnLst/>
            <a:rect l="l" t="t" r="r" b="b"/>
            <a:pathLst>
              <a:path w="3557016" h="3280831">
                <a:moveTo>
                  <a:pt x="0" y="0"/>
                </a:moveTo>
                <a:lnTo>
                  <a:pt x="3557016" y="0"/>
                </a:lnTo>
                <a:lnTo>
                  <a:pt x="3557016" y="2876895"/>
                </a:lnTo>
                <a:lnTo>
                  <a:pt x="3153080" y="3280831"/>
                </a:lnTo>
                <a:lnTo>
                  <a:pt x="0" y="3280831"/>
                </a:lnTo>
                <a:close/>
              </a:path>
            </a:pathLst>
          </a:custGeom>
          <a:noFill/>
        </p:spPr>
      </p:pic>
      <p:pic>
        <p:nvPicPr>
          <p:cNvPr id="20"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8" name="Content Placeholder 7">
            <a:extLst>
              <a:ext uri="{FF2B5EF4-FFF2-40B4-BE49-F238E27FC236}">
                <a16:creationId xmlns:a16="http://schemas.microsoft.com/office/drawing/2014/main" id="{B6DEDB48-B4FB-4623-B406-AA4C81DDB58B}"/>
              </a:ext>
            </a:extLst>
          </p:cNvPr>
          <p:cNvSpPr>
            <a:spLocks noGrp="1"/>
          </p:cNvSpPr>
          <p:nvPr>
            <p:ph idx="1"/>
          </p:nvPr>
        </p:nvSpPr>
        <p:spPr/>
        <p:txBody>
          <a:bodyPr/>
          <a:lstStyle/>
          <a:p>
            <a:endParaRPr lang="en-US" dirty="0"/>
          </a:p>
        </p:txBody>
      </p:sp>
      <p:pic>
        <p:nvPicPr>
          <p:cNvPr id="2" name="Picture 1">
            <a:extLst>
              <a:ext uri="{FF2B5EF4-FFF2-40B4-BE49-F238E27FC236}">
                <a16:creationId xmlns:a16="http://schemas.microsoft.com/office/drawing/2014/main" id="{38488649-D737-48E5-AC1A-184D9CCDE3C4}"/>
              </a:ext>
            </a:extLst>
          </p:cNvPr>
          <p:cNvPicPr>
            <a:picLocks noChangeAspect="1"/>
          </p:cNvPicPr>
          <p:nvPr/>
        </p:nvPicPr>
        <p:blipFill>
          <a:blip r:embed="rId5"/>
          <a:stretch>
            <a:fillRect/>
          </a:stretch>
        </p:blipFill>
        <p:spPr>
          <a:xfrm>
            <a:off x="513464" y="689780"/>
            <a:ext cx="4451523" cy="3641617"/>
          </a:xfrm>
          <a:prstGeom prst="rect">
            <a:avLst/>
          </a:prstGeom>
        </p:spPr>
      </p:pic>
    </p:spTree>
    <p:extLst>
      <p:ext uri="{BB962C8B-B14F-4D97-AF65-F5344CB8AC3E}">
        <p14:creationId xmlns:p14="http://schemas.microsoft.com/office/powerpoint/2010/main" val="3881295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s-CL" b="1" dirty="0">
                <a:latin typeface="Abadi MT Condensed Extra Bold" charset="0"/>
              </a:rPr>
              <a:t>Orden “quedarse en casa”: VA </a:t>
            </a:r>
            <a:endParaRPr lang="es-CL" dirty="0">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fontScale="85000" lnSpcReduction="20000"/>
          </a:bodyPr>
          <a:lstStyle/>
          <a:p>
            <a:pPr>
              <a:spcAft>
                <a:spcPts val="1600"/>
              </a:spcAft>
            </a:pPr>
            <a:endParaRPr lang="en-US" sz="2800" dirty="0">
              <a:solidFill>
                <a:srgbClr val="161616"/>
              </a:solidFill>
              <a:latin typeface="Abadi MT Condensed Extra Bold"/>
            </a:endParaRPr>
          </a:p>
          <a:p>
            <a:pPr>
              <a:spcAft>
                <a:spcPts val="1600"/>
              </a:spcAft>
            </a:pPr>
            <a:r>
              <a:rPr lang="es-VE" sz="2800" dirty="0">
                <a:solidFill>
                  <a:srgbClr val="161616"/>
                </a:solidFill>
                <a:latin typeface="Abadi MT Condensed Extra Bold"/>
              </a:rPr>
              <a:t>Emitida el 30 de marzo, 2020</a:t>
            </a:r>
          </a:p>
          <a:p>
            <a:pPr>
              <a:spcAft>
                <a:spcPts val="1600"/>
              </a:spcAft>
            </a:pPr>
            <a:r>
              <a:rPr lang="es-VE" sz="2800" dirty="0">
                <a:solidFill>
                  <a:srgbClr val="161616"/>
                </a:solidFill>
                <a:latin typeface="Abadi MT Condensed Extra Bold"/>
              </a:rPr>
              <a:t>Permanece vigente hasta el 10 de junio, 2020</a:t>
            </a:r>
            <a:endParaRPr lang="es-VE" sz="2800" dirty="0">
              <a:solidFill>
                <a:srgbClr val="161616"/>
              </a:solidFill>
              <a:latin typeface="Abadi MT Condensed Extra Bold" charset="0"/>
            </a:endParaRPr>
          </a:p>
          <a:p>
            <a:pPr>
              <a:spcAft>
                <a:spcPts val="1600"/>
              </a:spcAft>
            </a:pPr>
            <a:r>
              <a:rPr lang="en-US" sz="2800" dirty="0">
                <a:ea typeface="+mn-lt"/>
                <a:cs typeface="+mn-lt"/>
              </a:rPr>
              <a:t>https://www.governor.virginia.gov/media/governorvirginiagov/executive-actions/EO-55-Temporary-Stay-at-Home-Order-Due-to-Novel-Coronavirus-(COVID-19).pdf</a:t>
            </a:r>
            <a:endParaRPr lang="en-US" sz="2800" dirty="0">
              <a:solidFill>
                <a:srgbClr val="161616"/>
              </a:solidFill>
              <a:latin typeface="Abadi MT Condensed Extra Bold" charset="0"/>
            </a:endParaRPr>
          </a:p>
          <a:p>
            <a:pPr>
              <a:spcAft>
                <a:spcPts val="1600"/>
              </a:spcAft>
            </a:pPr>
            <a:endParaRPr lang="en-US" sz="2800" dirty="0">
              <a:solidFill>
                <a:srgbClr val="161616"/>
              </a:solidFill>
              <a:latin typeface="Abadi MT Condensed Extra Bold" charset="0"/>
            </a:endParaRP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9220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normAutofit/>
          </a:bodyPr>
          <a:lstStyle/>
          <a:p>
            <a:pPr eaLnBrk="1" hangingPunct="1"/>
            <a:r>
              <a:rPr lang="es-CL" b="1" dirty="0">
                <a:latin typeface="Abadi MT Condensed Extra Bold" charset="0"/>
              </a:rPr>
              <a:t>Orden “quedarse en casa”: actividades admisibles en virginia</a:t>
            </a:r>
            <a:endParaRPr lang="es-CL" dirty="0">
              <a:latin typeface="Abadi MT Condensed Extra Bold" charset="0"/>
            </a:endParaRPr>
          </a:p>
        </p:txBody>
      </p:sp>
      <p:sp>
        <p:nvSpPr>
          <p:cNvPr id="67588" name="Rectangle 3"/>
          <p:cNvSpPr>
            <a:spLocks noGrp="1" noChangeArrowheads="1"/>
          </p:cNvSpPr>
          <p:nvPr>
            <p:ph idx="1"/>
          </p:nvPr>
        </p:nvSpPr>
        <p:spPr>
          <a:xfrm>
            <a:off x="685800" y="2133600"/>
            <a:ext cx="8156275" cy="3962400"/>
          </a:xfrm>
        </p:spPr>
        <p:txBody>
          <a:bodyPr>
            <a:normAutofit fontScale="62500" lnSpcReduction="20000"/>
          </a:bodyPr>
          <a:lstStyle/>
          <a:p>
            <a:pPr>
              <a:spcAft>
                <a:spcPts val="1600"/>
              </a:spcAft>
            </a:pPr>
            <a:endParaRPr lang="en-US" sz="2800" dirty="0">
              <a:solidFill>
                <a:schemeClr val="bg1"/>
              </a:solidFill>
              <a:latin typeface="Abadi MT Condensed Extra Bold"/>
            </a:endParaRPr>
          </a:p>
          <a:p>
            <a:pPr>
              <a:spcAft>
                <a:spcPts val="1600"/>
              </a:spcAft>
            </a:pPr>
            <a:r>
              <a:rPr lang="es-VE" sz="2800" dirty="0">
                <a:solidFill>
                  <a:schemeClr val="bg1"/>
                </a:solidFill>
                <a:latin typeface="Abadi MT Condensed Extra Bold"/>
              </a:rPr>
              <a:t>Realizar actividades “esenciales”</a:t>
            </a:r>
            <a:endParaRPr lang="es-VE" dirty="0">
              <a:solidFill>
                <a:schemeClr val="bg1"/>
              </a:solidFill>
            </a:endParaRPr>
          </a:p>
          <a:p>
            <a:pPr lvl="1">
              <a:spcAft>
                <a:spcPts val="1600"/>
              </a:spcAft>
            </a:pPr>
            <a:r>
              <a:rPr lang="es-VE" sz="2600" dirty="0">
                <a:solidFill>
                  <a:schemeClr val="bg1"/>
                </a:solidFill>
                <a:latin typeface="Abadi MT Condensed Extra Bold"/>
              </a:rPr>
              <a:t>Obtener alimentos, bebidas, productos, o servicios</a:t>
            </a:r>
          </a:p>
          <a:p>
            <a:pPr lvl="1">
              <a:spcAft>
                <a:spcPts val="1600"/>
              </a:spcAft>
            </a:pPr>
            <a:r>
              <a:rPr lang="es-VE" sz="2600" dirty="0">
                <a:solidFill>
                  <a:schemeClr val="bg1"/>
                </a:solidFill>
                <a:latin typeface="Abadi MT Condensed Extra Bold"/>
              </a:rPr>
              <a:t>Buscar atención médica, servicios sociales esenciales, o servicios de emergencia </a:t>
            </a:r>
          </a:p>
          <a:p>
            <a:pPr lvl="1">
              <a:spcAft>
                <a:spcPts val="1600"/>
              </a:spcAft>
            </a:pPr>
            <a:r>
              <a:rPr lang="es-VE" sz="2600" dirty="0">
                <a:solidFill>
                  <a:schemeClr val="bg1"/>
                </a:solidFill>
                <a:latin typeface="Abadi MT Condensed Extra Bold"/>
              </a:rPr>
              <a:t>Cuidar de otras personas o animales, o visitar la casa de familiares </a:t>
            </a:r>
          </a:p>
          <a:p>
            <a:pPr lvl="1">
              <a:spcAft>
                <a:spcPts val="1600"/>
              </a:spcAft>
            </a:pPr>
            <a:r>
              <a:rPr lang="es-VE" sz="2600" dirty="0">
                <a:solidFill>
                  <a:schemeClr val="bg1"/>
                </a:solidFill>
                <a:latin typeface="Abadi MT Condensed Extra Bold"/>
              </a:rPr>
              <a:t>Viajar para y desde el lugar de trabajo, domicilio, o lugar de culto. </a:t>
            </a:r>
          </a:p>
          <a:p>
            <a:pPr lvl="1">
              <a:spcAft>
                <a:spcPts val="1600"/>
              </a:spcAft>
            </a:pPr>
            <a:r>
              <a:rPr lang="es-VE" sz="2600" dirty="0">
                <a:solidFill>
                  <a:schemeClr val="bg1"/>
                </a:solidFill>
                <a:latin typeface="Abadi MT Condensed Extra Bold"/>
              </a:rPr>
              <a:t>Hacer actividades afuera, incluyendo ejercicio, siempre y cuando se respete el distanciamiento social</a:t>
            </a:r>
          </a:p>
          <a:p>
            <a:pPr lvl="1">
              <a:spcAft>
                <a:spcPts val="1600"/>
              </a:spcAft>
            </a:pPr>
            <a:r>
              <a:rPr lang="es-VE" sz="2600" dirty="0">
                <a:solidFill>
                  <a:schemeClr val="bg1"/>
                </a:solidFill>
                <a:latin typeface="Abadi MT Condensed Extra Bold"/>
                <a:ea typeface="+mn-lt"/>
                <a:cs typeface="+mn-lt"/>
              </a:rPr>
              <a:t>Hacer trabajo voluntario con organizaciones que proveen servicios caritativos o sociales </a:t>
            </a:r>
            <a:endParaRPr lang="es-VE" sz="2600" dirty="0">
              <a:solidFill>
                <a:schemeClr val="bg1"/>
              </a:solidFill>
              <a:latin typeface="Abadi MT Condensed Extra Bold"/>
            </a:endParaRPr>
          </a:p>
          <a:p>
            <a:pPr lvl="1">
              <a:spcAft>
                <a:spcPts val="1600"/>
              </a:spcAft>
            </a:pPr>
            <a:endParaRPr lang="en-US" sz="2600" dirty="0">
              <a:solidFill>
                <a:schemeClr val="bg1"/>
              </a:solidFill>
              <a:latin typeface="Abadi MT Condensed Extra Bold" charset="0"/>
            </a:endParaRPr>
          </a:p>
          <a:p>
            <a:pPr lvl="1">
              <a:spcAft>
                <a:spcPts val="1600"/>
              </a:spcAft>
            </a:pPr>
            <a:endParaRPr lang="en-US" sz="2600" dirty="0">
              <a:solidFill>
                <a:schemeClr val="bg1"/>
              </a:solidFill>
              <a:latin typeface="Abadi MT Condensed Extra Bold" charset="0"/>
            </a:endParaRPr>
          </a:p>
        </p:txBody>
      </p:sp>
      <p:pic>
        <p:nvPicPr>
          <p:cNvPr id="6"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129154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normAutofit/>
          </a:bodyPr>
          <a:lstStyle/>
          <a:p>
            <a:pPr eaLnBrk="1" hangingPunct="1"/>
            <a:r>
              <a:rPr lang="es-CL" b="1" dirty="0">
                <a:latin typeface="Abadi MT Condensed Extra Bold" charset="0"/>
              </a:rPr>
              <a:t>Orden “quedarse en casa”: respuesta de las fuerzas del orden en virginia</a:t>
            </a:r>
            <a:endParaRPr lang="es-CL" dirty="0">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fontScale="85000" lnSpcReduction="20000"/>
          </a:bodyPr>
          <a:lstStyle/>
          <a:p>
            <a:pPr marL="457200" indent="-457200">
              <a:spcAft>
                <a:spcPts val="1600"/>
              </a:spcAft>
            </a:pPr>
            <a:r>
              <a:rPr lang="es-CL" sz="2800" dirty="0">
                <a:solidFill>
                  <a:srgbClr val="161616"/>
                </a:solidFill>
                <a:latin typeface="Abadi MT Condensed Extra Bold"/>
              </a:rPr>
              <a:t>Departamento de Policía de Alexandria: “Las restricciones de viaje de la orden “quedarse en casa” no son violaciones criminales y, por lo tanto, no pueden ser ejecutadas por la policía. Tampoco pueden ser usadas por la policía para hacer detenciones o paradas investigativas.</a:t>
            </a:r>
            <a:r>
              <a:rPr lang="en-US" sz="2800" dirty="0">
                <a:solidFill>
                  <a:srgbClr val="161616"/>
                </a:solidFill>
                <a:latin typeface="Abadi MT Condensed Extra Bold"/>
              </a:rPr>
              <a:t>"</a:t>
            </a:r>
          </a:p>
          <a:p>
            <a:pPr marL="457200" indent="-457200">
              <a:spcAft>
                <a:spcPts val="1600"/>
              </a:spcAft>
            </a:pPr>
            <a:r>
              <a:rPr lang="es-VE" sz="2800" dirty="0">
                <a:solidFill>
                  <a:srgbClr val="161616"/>
                </a:solidFill>
                <a:latin typeface="Abadi MT Condensed Extra Bold"/>
              </a:rPr>
              <a:t>Departamento de Policía de Fairfax: “</a:t>
            </a:r>
            <a:r>
              <a:rPr lang="es-VE" sz="2800" dirty="0" err="1">
                <a:solidFill>
                  <a:srgbClr val="161616"/>
                </a:solidFill>
                <a:latin typeface="Abadi MT Condensed Extra Bold"/>
              </a:rPr>
              <a:t>L@s</a:t>
            </a:r>
            <a:r>
              <a:rPr lang="es-VE" sz="2800" dirty="0">
                <a:solidFill>
                  <a:srgbClr val="161616"/>
                </a:solidFill>
                <a:latin typeface="Abadi MT Condensed Extra Bold"/>
              </a:rPr>
              <a:t> policías no van a parar ni interrogar a nadie en  cuanto a por qu</a:t>
            </a:r>
            <a:r>
              <a:rPr lang="es-VE" sz="2800" dirty="0">
                <a:solidFill>
                  <a:schemeClr val="bg1"/>
                </a:solidFill>
                <a:latin typeface="Abadi MT Condensed Extra Bold"/>
              </a:rPr>
              <a:t>é</a:t>
            </a:r>
            <a:r>
              <a:rPr lang="es-VE" sz="2800" dirty="0">
                <a:solidFill>
                  <a:srgbClr val="161616"/>
                </a:solidFill>
                <a:latin typeface="Abadi MT Condensed Extra Bold"/>
              </a:rPr>
              <a:t> están fuera de sus casas</a:t>
            </a:r>
            <a:r>
              <a:rPr lang="en-US" sz="2800" dirty="0">
                <a:solidFill>
                  <a:srgbClr val="161616"/>
                </a:solidFill>
                <a:latin typeface="Abadi MT Condensed Extra Bold"/>
              </a:rPr>
              <a:t>."</a:t>
            </a:r>
          </a:p>
        </p:txBody>
      </p:sp>
      <p:pic>
        <p:nvPicPr>
          <p:cNvPr id="7" name="Picture 2" descr="Black WLC Logo"/>
          <p:cNvPicPr>
            <a:picLocks noChangeAspect="1" noChangeArrowheads="1"/>
          </p:cNvPicPr>
          <p:nvPr/>
        </p:nvPicPr>
        <p:blipFill>
          <a:blip r:embed="rId4"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956352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TransparentLogo"/>
          <p:cNvPicPr>
            <a:picLocks noChangeAspect="1" noChangeArrowheads="1"/>
          </p:cNvPicPr>
          <p:nvPr/>
        </p:nvPicPr>
        <p:blipFill>
          <a:blip r:embed="rId3"/>
          <a:srcRect/>
          <a:stretch>
            <a:fillRect/>
          </a:stretch>
        </p:blipFill>
        <p:spPr bwMode="auto">
          <a:xfrm>
            <a:off x="0" y="0"/>
            <a:ext cx="9144000" cy="6837363"/>
          </a:xfrm>
          <a:prstGeom prst="rect">
            <a:avLst/>
          </a:prstGeom>
          <a:noFill/>
          <a:ln w="9525">
            <a:noFill/>
            <a:miter lim="800000"/>
            <a:headEnd/>
            <a:tailEnd/>
          </a:ln>
        </p:spPr>
      </p:pic>
      <p:sp>
        <p:nvSpPr>
          <p:cNvPr id="67587" name="Rectangle 2"/>
          <p:cNvSpPr>
            <a:spLocks noGrp="1" noChangeArrowheads="1"/>
          </p:cNvSpPr>
          <p:nvPr>
            <p:ph type="title"/>
          </p:nvPr>
        </p:nvSpPr>
        <p:spPr>
          <a:xfrm>
            <a:off x="609600" y="609600"/>
            <a:ext cx="7848600" cy="1371600"/>
          </a:xfrm>
        </p:spPr>
        <p:txBody>
          <a:bodyPr/>
          <a:lstStyle/>
          <a:p>
            <a:pPr eaLnBrk="1" hangingPunct="1"/>
            <a:r>
              <a:rPr lang="es-CL" b="1" dirty="0">
                <a:latin typeface="Abadi MT Condensed Extra Bold" charset="0"/>
              </a:rPr>
              <a:t>Orden “quedarse en casa”: DC </a:t>
            </a:r>
            <a:endParaRPr lang="es-CL" dirty="0">
              <a:latin typeface="Abadi MT Condensed Extra Bold" charset="0"/>
            </a:endParaRPr>
          </a:p>
        </p:txBody>
      </p:sp>
      <p:sp>
        <p:nvSpPr>
          <p:cNvPr id="67588" name="Rectangle 3"/>
          <p:cNvSpPr>
            <a:spLocks noGrp="1" noChangeArrowheads="1"/>
          </p:cNvSpPr>
          <p:nvPr>
            <p:ph idx="1"/>
          </p:nvPr>
        </p:nvSpPr>
        <p:spPr>
          <a:xfrm>
            <a:off x="685800" y="2133600"/>
            <a:ext cx="7696200" cy="3200400"/>
          </a:xfrm>
        </p:spPr>
        <p:txBody>
          <a:bodyPr>
            <a:normAutofit/>
          </a:bodyPr>
          <a:lstStyle/>
          <a:p>
            <a:pPr>
              <a:spcAft>
                <a:spcPts val="1600"/>
              </a:spcAft>
            </a:pPr>
            <a:r>
              <a:rPr lang="es-VE" sz="2800" dirty="0">
                <a:solidFill>
                  <a:srgbClr val="161616"/>
                </a:solidFill>
                <a:latin typeface="Abadi MT Condensed Extra Bold"/>
              </a:rPr>
              <a:t>Emitida el 30 de marzo, 2020</a:t>
            </a:r>
          </a:p>
          <a:p>
            <a:pPr>
              <a:spcAft>
                <a:spcPts val="1600"/>
              </a:spcAft>
            </a:pPr>
            <a:r>
              <a:rPr lang="es-VE" sz="2800" dirty="0">
                <a:solidFill>
                  <a:srgbClr val="161616"/>
                </a:solidFill>
                <a:latin typeface="Abadi MT Condensed Extra Bold"/>
              </a:rPr>
              <a:t>Permanece vigente hasta el 15 de mayo, 2020</a:t>
            </a:r>
          </a:p>
          <a:p>
            <a:pPr>
              <a:spcAft>
                <a:spcPts val="1600"/>
              </a:spcAft>
            </a:pPr>
            <a:r>
              <a:rPr lang="en-US" sz="2800" dirty="0">
                <a:ea typeface="+mn-lt"/>
                <a:cs typeface="+mn-lt"/>
                <a:hlinkClick r:id="rId4"/>
              </a:rPr>
              <a:t>https://mayor.dc.gov/release/mayor-bowser-issues-stay-home-order</a:t>
            </a:r>
            <a:r>
              <a:rPr lang="en-US" sz="2800" dirty="0">
                <a:ea typeface="+mn-lt"/>
                <a:cs typeface="+mn-lt"/>
              </a:rPr>
              <a:t> </a:t>
            </a:r>
            <a:endParaRPr lang="en-US" sz="2800" dirty="0">
              <a:solidFill>
                <a:srgbClr val="161616"/>
              </a:solidFill>
              <a:latin typeface="Abadi MT Condensed Extra Bold" charset="0"/>
            </a:endParaRPr>
          </a:p>
        </p:txBody>
      </p:sp>
      <p:pic>
        <p:nvPicPr>
          <p:cNvPr id="7" name="Picture 2" descr="Black WLC Logo"/>
          <p:cNvPicPr>
            <a:picLocks noChangeAspect="1" noChangeArrowheads="1"/>
          </p:cNvPicPr>
          <p:nvPr/>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170483" y="6103659"/>
            <a:ext cx="3429967" cy="468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405169324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25840</TotalTime>
  <Words>11804</Words>
  <Application>Microsoft Office PowerPoint</Application>
  <PresentationFormat>On-screen Show (4:3)</PresentationFormat>
  <Paragraphs>535</Paragraphs>
  <Slides>38</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Abadi MT Condensed</vt:lpstr>
      <vt:lpstr>Abadi MT Condensed Extra Bold</vt:lpstr>
      <vt:lpstr>Arial</vt:lpstr>
      <vt:lpstr>Calibri</vt:lpstr>
      <vt:lpstr>Century Gothic</vt:lpstr>
      <vt:lpstr>Wingdings</vt:lpstr>
      <vt:lpstr>Wingdings 3</vt:lpstr>
      <vt:lpstr>Slice</vt:lpstr>
      <vt:lpstr>Covid-19: CapacitaciÓn para conocer sus derechos  </vt:lpstr>
      <vt:lpstr>¿QuÉ es un estado de emergencia?</vt:lpstr>
      <vt:lpstr>Orden “quedarse en casa”: MD </vt:lpstr>
      <vt:lpstr>Orden “quedarse en casa”: actividades admisibles en maryland</vt:lpstr>
      <vt:lpstr>Orden “quedarse en casa”: respuestas de las fuerzas del orden de Maryland</vt:lpstr>
      <vt:lpstr>Orden “quedarse en casa”: VA </vt:lpstr>
      <vt:lpstr>Orden “quedarse en casa”: actividades admisibles en virginia</vt:lpstr>
      <vt:lpstr>Orden “quedarse en casa”: respuesta de las fuerzas del orden en virginia</vt:lpstr>
      <vt:lpstr>Orden “quedarse en casa”: DC </vt:lpstr>
      <vt:lpstr>Orden “quedarse en casa”: actividades admisibles en DC</vt:lpstr>
      <vt:lpstr>Orden “quedarse en casa”: respuestas de las fuerzas del orden de dc</vt:lpstr>
      <vt:lpstr>CuÁles derechos tengo yo durante el estado de emergencia</vt:lpstr>
      <vt:lpstr>PowerPoint Presentation</vt:lpstr>
      <vt:lpstr>Cosas a recordar</vt:lpstr>
      <vt:lpstr>El derecho a guardar silencio</vt:lpstr>
      <vt:lpstr>El derecho a no ser sometid@ a “registros e incautaciones irrazonables”</vt:lpstr>
      <vt:lpstr>El derecho a no ser sometid@ a “registros e incautaciones irrazonables”</vt:lpstr>
      <vt:lpstr>Ordenes de registro</vt:lpstr>
      <vt:lpstr>No se necesita ninguna orden…</vt:lpstr>
      <vt:lpstr>paradas en la calle o interacciones comunes con las fuerzas del orden</vt:lpstr>
      <vt:lpstr>L@s policías pueden mentir o engaÑarl@ y tratarÁn de hacerlo</vt:lpstr>
      <vt:lpstr>Consejos sobre cÓmo interactuar con l@s policÍas: </vt:lpstr>
      <vt:lpstr>conversación:</vt:lpstr>
      <vt:lpstr>detención: </vt:lpstr>
      <vt:lpstr>QuÉ hacer si l@ para la policÍa</vt:lpstr>
      <vt:lpstr>Si usted no es libre para irse, pregunte por quÉ estÁ siendo detenid@ </vt:lpstr>
      <vt:lpstr>¿Estoy bajo arresto?</vt:lpstr>
      <vt:lpstr>arresto: entonces, usted va a la cÁrcel</vt:lpstr>
      <vt:lpstr>Arresto: registros</vt:lpstr>
      <vt:lpstr>¿ Me pueden arrestar por haber incumplido la orden “quedarse en casa”?</vt:lpstr>
      <vt:lpstr>¡Haga valer sus derechos!</vt:lpstr>
      <vt:lpstr>Los derechos “miranda” (“Miranda Rights”, en inglÉs)</vt:lpstr>
      <vt:lpstr> “reclamación de derechos" </vt:lpstr>
      <vt:lpstr>Ejemplos de conversaciones con la policía</vt:lpstr>
      <vt:lpstr>Conversación </vt:lpstr>
      <vt:lpstr>DETENcIóN</vt:lpstr>
      <vt:lpstr>ARRESTo</vt:lpstr>
      <vt:lpstr>Recursos en caso de que usted crea que sus derechos fueron violados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Observer Training  June 1, 2013</dc:title>
  <dc:subject/>
  <dc:creator>Skye</dc:creator>
  <cp:keywords/>
  <dc:description/>
  <cp:lastModifiedBy>Ravdeep Mathone</cp:lastModifiedBy>
  <cp:revision>159</cp:revision>
  <dcterms:created xsi:type="dcterms:W3CDTF">2015-03-19T03:16:00Z</dcterms:created>
  <dcterms:modified xsi:type="dcterms:W3CDTF">2020-06-07T01:37:00Z</dcterms:modified>
  <cp:category/>
</cp:coreProperties>
</file>